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12.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13.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notesSlides/notesSlide14.xml" ContentType="application/vnd.openxmlformats-officedocument.presentationml.notesSlide+xml"/>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77" r:id="rId7"/>
    <p:sldId id="276" r:id="rId8"/>
    <p:sldId id="278" r:id="rId9"/>
    <p:sldId id="261" r:id="rId10"/>
    <p:sldId id="281" r:id="rId11"/>
    <p:sldId id="275" r:id="rId12"/>
    <p:sldId id="280" r:id="rId13"/>
    <p:sldId id="279" r:id="rId14"/>
    <p:sldId id="287" r:id="rId15"/>
    <p:sldId id="285" r:id="rId16"/>
    <p:sldId id="286" r:id="rId17"/>
    <p:sldId id="332" r:id="rId18"/>
    <p:sldId id="291" r:id="rId19"/>
    <p:sldId id="289" r:id="rId20"/>
    <p:sldId id="290" r:id="rId21"/>
    <p:sldId id="262" r:id="rId22"/>
    <p:sldId id="288" r:id="rId23"/>
    <p:sldId id="342" r:id="rId24"/>
    <p:sldId id="264" r:id="rId25"/>
    <p:sldId id="339" r:id="rId26"/>
    <p:sldId id="340" r:id="rId27"/>
    <p:sldId id="265" r:id="rId28"/>
    <p:sldId id="292" r:id="rId29"/>
    <p:sldId id="293" r:id="rId30"/>
    <p:sldId id="294" r:id="rId31"/>
    <p:sldId id="299" r:id="rId32"/>
    <p:sldId id="295" r:id="rId33"/>
    <p:sldId id="319" r:id="rId34"/>
    <p:sldId id="307" r:id="rId35"/>
    <p:sldId id="320" r:id="rId36"/>
    <p:sldId id="321" r:id="rId37"/>
    <p:sldId id="324" r:id="rId38"/>
    <p:sldId id="325" r:id="rId39"/>
    <p:sldId id="326" r:id="rId40"/>
    <p:sldId id="328" r:id="rId41"/>
    <p:sldId id="350" r:id="rId42"/>
    <p:sldId id="322" r:id="rId43"/>
    <p:sldId id="312" r:id="rId44"/>
    <p:sldId id="314" r:id="rId45"/>
    <p:sldId id="315" r:id="rId46"/>
    <p:sldId id="316" r:id="rId47"/>
    <p:sldId id="317" r:id="rId48"/>
    <p:sldId id="341" r:id="rId49"/>
    <p:sldId id="313" r:id="rId50"/>
    <p:sldId id="330" r:id="rId51"/>
    <p:sldId id="300" r:id="rId52"/>
    <p:sldId id="302" r:id="rId53"/>
    <p:sldId id="301" r:id="rId54"/>
    <p:sldId id="297" r:id="rId55"/>
    <p:sldId id="344" r:id="rId56"/>
    <p:sldId id="345" r:id="rId57"/>
    <p:sldId id="346" r:id="rId58"/>
    <p:sldId id="347" r:id="rId59"/>
    <p:sldId id="348" r:id="rId60"/>
    <p:sldId id="349" r:id="rId61"/>
    <p:sldId id="284"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147" autoAdjust="0"/>
  </p:normalViewPr>
  <p:slideViewPr>
    <p:cSldViewPr snapToGrid="0" snapToObjects="1">
      <p:cViewPr varScale="1">
        <p:scale>
          <a:sx n="80" d="100"/>
          <a:sy n="80" d="100"/>
        </p:scale>
        <p:origin x="-16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emf"/><Relationship Id="rId2" Type="http://schemas.openxmlformats.org/officeDocument/2006/relationships/image" Target="../media/image4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emf"/><Relationship Id="rId2"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 Id="rId3"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image" Target="../media/image24.emf"/><Relationship Id="rId2"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image" Target="../media/image29.emf"/><Relationship Id="rId2"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2EE036-84CC-EA4B-A4F9-AF8D5749402C}" type="datetimeFigureOut">
              <a:rPr lang="en-US" smtClean="0"/>
              <a:t>2/25/16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203D4B-3C56-A349-9560-884FFC5E92DD}" type="slidenum">
              <a:rPr lang="en-US" smtClean="0"/>
              <a:t>‹#›</a:t>
            </a:fld>
            <a:endParaRPr lang="en-US"/>
          </a:p>
        </p:txBody>
      </p:sp>
    </p:spTree>
    <p:extLst>
      <p:ext uri="{BB962C8B-B14F-4D97-AF65-F5344CB8AC3E}">
        <p14:creationId xmlns:p14="http://schemas.microsoft.com/office/powerpoint/2010/main" val="23062164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 anything that increases the variance among individuals in reproductive success (above sampling variance) will reduce </a:t>
            </a:r>
            <a:r>
              <a:rPr lang="en-US" i="1" dirty="0" smtClean="0"/>
              <a:t>N</a:t>
            </a:r>
            <a:r>
              <a:rPr lang="en-US" baseline="-25000" dirty="0" smtClean="0"/>
              <a:t>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7</a:t>
            </a:fld>
            <a:endParaRPr lang="en-US"/>
          </a:p>
        </p:txBody>
      </p:sp>
    </p:spTree>
    <p:extLst>
      <p:ext uri="{BB962C8B-B14F-4D97-AF65-F5344CB8AC3E}">
        <p14:creationId xmlns:p14="http://schemas.microsoft.com/office/powerpoint/2010/main" val="1319253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assemble a group of</a:t>
            </a:r>
            <a:r>
              <a:rPr lang="en-US" baseline="0" dirty="0" smtClean="0"/>
              <a:t> individuals with the phenotype of interest</a:t>
            </a:r>
          </a:p>
          <a:p>
            <a:r>
              <a:rPr lang="en-US" baseline="0" dirty="0" smtClean="0"/>
              <a:t>You test a series of SNPs to see if an allele is overrepresented in the cases relative to the controls</a:t>
            </a:r>
          </a:p>
          <a:p>
            <a:r>
              <a:rPr lang="en-US" baseline="0" dirty="0" smtClean="0"/>
              <a:t>This localizes a region of the genome that presumably carries a mutation related to the trait</a:t>
            </a:r>
          </a:p>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21</a:t>
            </a:fld>
            <a:endParaRPr lang="en-US"/>
          </a:p>
        </p:txBody>
      </p:sp>
    </p:spTree>
    <p:extLst>
      <p:ext uri="{BB962C8B-B14F-4D97-AF65-F5344CB8AC3E}">
        <p14:creationId xmlns:p14="http://schemas.microsoft.com/office/powerpoint/2010/main" val="1940153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a:t>
            </a:r>
            <a:r>
              <a:rPr lang="en-US" baseline="0" dirty="0" smtClean="0"/>
              <a:t> = probability of correctly rejecting the null hypothesis</a:t>
            </a:r>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25</a:t>
            </a:fld>
            <a:endParaRPr lang="en-US"/>
          </a:p>
        </p:txBody>
      </p:sp>
    </p:spTree>
    <p:extLst>
      <p:ext uri="{BB962C8B-B14F-4D97-AF65-F5344CB8AC3E}">
        <p14:creationId xmlns:p14="http://schemas.microsoft.com/office/powerpoint/2010/main" val="4247212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WTCC</a:t>
            </a:r>
            <a:r>
              <a:rPr lang="en-US" baseline="0" dirty="0" smtClean="0"/>
              <a:t> Type 2 Diabetes Study</a:t>
            </a:r>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39</a:t>
            </a:fld>
            <a:endParaRPr lang="en-US"/>
          </a:p>
        </p:txBody>
      </p:sp>
    </p:spTree>
    <p:extLst>
      <p:ext uri="{BB962C8B-B14F-4D97-AF65-F5344CB8AC3E}">
        <p14:creationId xmlns:p14="http://schemas.microsoft.com/office/powerpoint/2010/main" val="127579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52</a:t>
            </a:fld>
            <a:endParaRPr lang="en-US"/>
          </a:p>
        </p:txBody>
      </p:sp>
    </p:spTree>
    <p:extLst>
      <p:ext uri="{BB962C8B-B14F-4D97-AF65-F5344CB8AC3E}">
        <p14:creationId xmlns:p14="http://schemas.microsoft.com/office/powerpoint/2010/main" val="3592264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59</a:t>
            </a:fld>
            <a:endParaRPr lang="en-US"/>
          </a:p>
        </p:txBody>
      </p:sp>
    </p:spTree>
    <p:extLst>
      <p:ext uri="{BB962C8B-B14F-4D97-AF65-F5344CB8AC3E}">
        <p14:creationId xmlns:p14="http://schemas.microsoft.com/office/powerpoint/2010/main" val="175955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61</a:t>
            </a:fld>
            <a:endParaRPr lang="en-US"/>
          </a:p>
        </p:txBody>
      </p:sp>
    </p:spTree>
    <p:extLst>
      <p:ext uri="{BB962C8B-B14F-4D97-AF65-F5344CB8AC3E}">
        <p14:creationId xmlns:p14="http://schemas.microsoft.com/office/powerpoint/2010/main" val="407916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8</a:t>
            </a:fld>
            <a:endParaRPr lang="en-US"/>
          </a:p>
        </p:txBody>
      </p:sp>
    </p:spTree>
    <p:extLst>
      <p:ext uri="{BB962C8B-B14F-4D97-AF65-F5344CB8AC3E}">
        <p14:creationId xmlns:p14="http://schemas.microsoft.com/office/powerpoint/2010/main" val="3763815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10</a:t>
            </a:fld>
            <a:endParaRPr lang="en-US"/>
          </a:p>
        </p:txBody>
      </p:sp>
    </p:spTree>
    <p:extLst>
      <p:ext uri="{BB962C8B-B14F-4D97-AF65-F5344CB8AC3E}">
        <p14:creationId xmlns:p14="http://schemas.microsoft.com/office/powerpoint/2010/main" val="2718153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11</a:t>
            </a:fld>
            <a:endParaRPr lang="en-US"/>
          </a:p>
        </p:txBody>
      </p:sp>
    </p:spTree>
    <p:extLst>
      <p:ext uri="{BB962C8B-B14F-4D97-AF65-F5344CB8AC3E}">
        <p14:creationId xmlns:p14="http://schemas.microsoft.com/office/powerpoint/2010/main" val="271815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D203D4B-3C56-A349-9560-884FFC5E92DD}" type="slidenum">
              <a:rPr lang="en-US" smtClean="0"/>
              <a:t>14</a:t>
            </a:fld>
            <a:endParaRPr lang="en-US"/>
          </a:p>
        </p:txBody>
      </p:sp>
    </p:spTree>
    <p:extLst>
      <p:ext uri="{BB962C8B-B14F-4D97-AF65-F5344CB8AC3E}">
        <p14:creationId xmlns:p14="http://schemas.microsoft.com/office/powerpoint/2010/main" val="2977799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2800" dirty="0" smtClean="0"/>
              <a:t>Linkage</a:t>
            </a:r>
          </a:p>
          <a:p>
            <a:pPr lvl="1"/>
            <a:r>
              <a:rPr lang="en-US" dirty="0" err="1" smtClean="0"/>
              <a:t>Centimorgan</a:t>
            </a:r>
            <a:r>
              <a:rPr lang="en-US" dirty="0" smtClean="0"/>
              <a:t> – 1cm represents a genetic distance of expected average number of intervening chromosomal crossovers in a single generation is 1%</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15</a:t>
            </a:fld>
            <a:endParaRPr lang="en-US"/>
          </a:p>
        </p:txBody>
      </p:sp>
    </p:spTree>
    <p:extLst>
      <p:ext uri="{BB962C8B-B14F-4D97-AF65-F5344CB8AC3E}">
        <p14:creationId xmlns:p14="http://schemas.microsoft.com/office/powerpoint/2010/main" val="263490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16</a:t>
            </a:fld>
            <a:endParaRPr lang="en-US"/>
          </a:p>
        </p:txBody>
      </p:sp>
    </p:spTree>
    <p:extLst>
      <p:ext uri="{BB962C8B-B14F-4D97-AF65-F5344CB8AC3E}">
        <p14:creationId xmlns:p14="http://schemas.microsoft.com/office/powerpoint/2010/main" val="414944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269 individual from 4 populations</a:t>
            </a:r>
          </a:p>
          <a:p>
            <a:r>
              <a:rPr lang="en-US" dirty="0" smtClean="0"/>
              <a:t>Find a marker in every</a:t>
            </a:r>
            <a:r>
              <a:rPr lang="en-US" baseline="0" dirty="0" smtClean="0"/>
              <a:t> 5KB with MAF &gt; 5%</a:t>
            </a:r>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19</a:t>
            </a:fld>
            <a:endParaRPr lang="en-US"/>
          </a:p>
        </p:txBody>
      </p:sp>
    </p:spTree>
    <p:extLst>
      <p:ext uri="{BB962C8B-B14F-4D97-AF65-F5344CB8AC3E}">
        <p14:creationId xmlns:p14="http://schemas.microsoft.com/office/powerpoint/2010/main" val="226500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Condensed</a:t>
            </a:r>
            <a:r>
              <a:rPr lang="en-US" baseline="0" dirty="0" smtClean="0"/>
              <a:t> representation of the human genome</a:t>
            </a:r>
          </a:p>
          <a:p>
            <a:r>
              <a:rPr lang="en-US" baseline="0" dirty="0" smtClean="0"/>
              <a:t>Captures common variation</a:t>
            </a:r>
          </a:p>
          <a:p>
            <a:endParaRPr lang="en-US" dirty="0" smtClean="0"/>
          </a:p>
        </p:txBody>
      </p:sp>
      <p:sp>
        <p:nvSpPr>
          <p:cNvPr id="4" name="Slide Number Placeholder 3"/>
          <p:cNvSpPr>
            <a:spLocks noGrp="1"/>
          </p:cNvSpPr>
          <p:nvPr>
            <p:ph type="sldNum" sz="quarter" idx="10"/>
          </p:nvPr>
        </p:nvSpPr>
        <p:spPr/>
        <p:txBody>
          <a:bodyPr/>
          <a:lstStyle/>
          <a:p>
            <a:fld id="{4D203D4B-3C56-A349-9560-884FFC5E92DD}" type="slidenum">
              <a:rPr lang="en-US" smtClean="0"/>
              <a:t>20</a:t>
            </a:fld>
            <a:endParaRPr lang="en-US"/>
          </a:p>
        </p:txBody>
      </p:sp>
    </p:spTree>
    <p:extLst>
      <p:ext uri="{BB962C8B-B14F-4D97-AF65-F5344CB8AC3E}">
        <p14:creationId xmlns:p14="http://schemas.microsoft.com/office/powerpoint/2010/main" val="3395400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6DAA6D-BC8B-6B47-8CEE-0B196CF8A5F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339542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6DAA6D-BC8B-6B47-8CEE-0B196CF8A5F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2361107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6DAA6D-BC8B-6B47-8CEE-0B196CF8A5F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310566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6DAA6D-BC8B-6B47-8CEE-0B196CF8A5F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38083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6DAA6D-BC8B-6B47-8CEE-0B196CF8A5F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223603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6DAA6D-BC8B-6B47-8CEE-0B196CF8A5FF}" type="datetimeFigureOut">
              <a:rPr lang="en-US" smtClean="0"/>
              <a:t>2/25/16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209847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6DAA6D-BC8B-6B47-8CEE-0B196CF8A5FF}" type="datetimeFigureOut">
              <a:rPr lang="en-US" smtClean="0"/>
              <a:t>2/25/16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864864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6DAA6D-BC8B-6B47-8CEE-0B196CF8A5FF}" type="datetimeFigureOut">
              <a:rPr lang="en-US" smtClean="0"/>
              <a:t>2/25/16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3805949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6DAA6D-BC8B-6B47-8CEE-0B196CF8A5FF}" type="datetimeFigureOut">
              <a:rPr lang="en-US" smtClean="0"/>
              <a:t>2/25/16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3780151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DAA6D-BC8B-6B47-8CEE-0B196CF8A5FF}" type="datetimeFigureOut">
              <a:rPr lang="en-US" smtClean="0"/>
              <a:t>2/25/16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2021144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DAA6D-BC8B-6B47-8CEE-0B196CF8A5FF}" type="datetimeFigureOut">
              <a:rPr lang="en-US" smtClean="0"/>
              <a:t>2/25/16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C6048A-C271-DD40-A566-749EDF87D263}" type="slidenum">
              <a:rPr lang="en-US" smtClean="0"/>
              <a:t>‹#›</a:t>
            </a:fld>
            <a:endParaRPr lang="en-US"/>
          </a:p>
        </p:txBody>
      </p:sp>
    </p:spTree>
    <p:extLst>
      <p:ext uri="{BB962C8B-B14F-4D97-AF65-F5344CB8AC3E}">
        <p14:creationId xmlns:p14="http://schemas.microsoft.com/office/powerpoint/2010/main" val="8980940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DAA6D-BC8B-6B47-8CEE-0B196CF8A5FF}" type="datetimeFigureOut">
              <a:rPr lang="en-US" smtClean="0"/>
              <a:t>2/25/16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6048A-C271-DD40-A566-749EDF87D263}" type="slidenum">
              <a:rPr lang="en-US" smtClean="0"/>
              <a:t>‹#›</a:t>
            </a:fld>
            <a:endParaRPr lang="en-US"/>
          </a:p>
        </p:txBody>
      </p:sp>
    </p:spTree>
    <p:extLst>
      <p:ext uri="{BB962C8B-B14F-4D97-AF65-F5344CB8AC3E}">
        <p14:creationId xmlns:p14="http://schemas.microsoft.com/office/powerpoint/2010/main" val="2845183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2.bin"/><Relationship Id="rId5" Type="http://schemas.openxmlformats.org/officeDocument/2006/relationships/image" Target="../media/image6.emf"/><Relationship Id="rId6" Type="http://schemas.openxmlformats.org/officeDocument/2006/relationships/oleObject" Target="../embeddings/oleObject3.bin"/><Relationship Id="rId7" Type="http://schemas.openxmlformats.org/officeDocument/2006/relationships/image" Target="../media/image7.emf"/><Relationship Id="rId8" Type="http://schemas.openxmlformats.org/officeDocument/2006/relationships/oleObject" Target="../embeddings/oleObject4.bin"/><Relationship Id="rId9" Type="http://schemas.openxmlformats.org/officeDocument/2006/relationships/image" Target="../media/image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hkcarter@ucsd.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2.emf"/><Relationship Id="rId5" Type="http://schemas.openxmlformats.org/officeDocument/2006/relationships/image" Target="../media/image23.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4.emf"/><Relationship Id="rId5" Type="http://schemas.openxmlformats.org/officeDocument/2006/relationships/oleObject" Target="../embeddings/oleObject8.bin"/><Relationship Id="rId6" Type="http://schemas.openxmlformats.org/officeDocument/2006/relationships/image" Target="../media/image25.emf"/><Relationship Id="rId7" Type="http://schemas.openxmlformats.org/officeDocument/2006/relationships/image" Target="../media/image28.png"/><Relationship Id="rId8" Type="http://schemas.openxmlformats.org/officeDocument/2006/relationships/oleObject" Target="../embeddings/oleObject9.bin"/><Relationship Id="rId9" Type="http://schemas.openxmlformats.org/officeDocument/2006/relationships/image" Target="../media/image26.emf"/><Relationship Id="rId10" Type="http://schemas.openxmlformats.org/officeDocument/2006/relationships/oleObject" Target="../embeddings/oleObject10.bin"/><Relationship Id="rId11" Type="http://schemas.openxmlformats.org/officeDocument/2006/relationships/image" Target="../media/image2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9.emf"/><Relationship Id="rId5" Type="http://schemas.openxmlformats.org/officeDocument/2006/relationships/image" Target="../media/image33.png"/><Relationship Id="rId6" Type="http://schemas.openxmlformats.org/officeDocument/2006/relationships/oleObject" Target="../embeddings/oleObject12.bin"/><Relationship Id="rId7" Type="http://schemas.openxmlformats.org/officeDocument/2006/relationships/image" Target="../media/image30.emf"/><Relationship Id="rId8" Type="http://schemas.openxmlformats.org/officeDocument/2006/relationships/oleObject" Target="../embeddings/oleObject13.bin"/><Relationship Id="rId9" Type="http://schemas.openxmlformats.org/officeDocument/2006/relationships/image" Target="../media/image31.emf"/><Relationship Id="rId10" Type="http://schemas.openxmlformats.org/officeDocument/2006/relationships/oleObject" Target="../embeddings/oleObject14.bin"/><Relationship Id="rId11" Type="http://schemas.openxmlformats.org/officeDocument/2006/relationships/image" Target="../media/image32.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oleObject" Target="../embeddings/oleObject15.bin"/><Relationship Id="rId5" Type="http://schemas.openxmlformats.org/officeDocument/2006/relationships/image" Target="../media/image29.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oleObject" Target="../embeddings/oleObject16.bin"/><Relationship Id="rId5" Type="http://schemas.openxmlformats.org/officeDocument/2006/relationships/image" Target="../media/image29.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oleObject" Target="../embeddings/oleObject17.bin"/><Relationship Id="rId5" Type="http://schemas.openxmlformats.org/officeDocument/2006/relationships/image" Target="../media/image29.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oleObject" Target="../embeddings/oleObject18.bin"/><Relationship Id="rId5" Type="http://schemas.openxmlformats.org/officeDocument/2006/relationships/image" Target="../media/image44.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9.bin"/><Relationship Id="rId5" Type="http://schemas.openxmlformats.org/officeDocument/2006/relationships/image" Target="../media/image47.emf"/><Relationship Id="rId6" Type="http://schemas.openxmlformats.org/officeDocument/2006/relationships/oleObject" Target="../embeddings/oleObject20.bin"/><Relationship Id="rId7" Type="http://schemas.openxmlformats.org/officeDocument/2006/relationships/image" Target="../media/image48.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49.emf"/><Relationship Id="rId5" Type="http://schemas.openxmlformats.org/officeDocument/2006/relationships/image" Target="../media/image50.png"/><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54.jpeg"/><Relationship Id="rId5" Type="http://schemas.openxmlformats.org/officeDocument/2006/relationships/oleObject" Target="../embeddings/oleObject22.bin"/><Relationship Id="rId6" Type="http://schemas.openxmlformats.org/officeDocument/2006/relationships/image" Target="../media/image53.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55.emf"/><Relationship Id="rId5" Type="http://schemas.openxmlformats.org/officeDocument/2006/relationships/oleObject" Target="../embeddings/oleObject24.bin"/><Relationship Id="rId6" Type="http://schemas.openxmlformats.org/officeDocument/2006/relationships/image" Target="../media/image56.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pngu.mgh.harvard.edu/~purcell/plink/tutorial.shtml"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Module 9: Association Studies</a:t>
            </a:r>
            <a:endParaRPr lang="en-US" dirty="0"/>
          </a:p>
        </p:txBody>
      </p:sp>
      <p:sp>
        <p:nvSpPr>
          <p:cNvPr id="3" name="Subtitle 2"/>
          <p:cNvSpPr>
            <a:spLocks noGrp="1"/>
          </p:cNvSpPr>
          <p:nvPr>
            <p:ph type="subTitle" idx="1"/>
          </p:nvPr>
        </p:nvSpPr>
        <p:spPr/>
        <p:txBody>
          <a:bodyPr/>
          <a:lstStyle/>
          <a:p>
            <a:r>
              <a:rPr lang="en-US" dirty="0" smtClean="0"/>
              <a:t>Hannah Carter</a:t>
            </a:r>
          </a:p>
          <a:p>
            <a:r>
              <a:rPr lang="en-US" dirty="0" smtClean="0"/>
              <a:t>Department of Medicine</a:t>
            </a:r>
          </a:p>
          <a:p>
            <a:r>
              <a:rPr lang="en-US" dirty="0" smtClean="0"/>
              <a:t>March 3, 2015</a:t>
            </a:r>
            <a:endParaRPr lang="en-US" dirty="0"/>
          </a:p>
        </p:txBody>
      </p:sp>
    </p:spTree>
    <p:extLst>
      <p:ext uri="{BB962C8B-B14F-4D97-AF65-F5344CB8AC3E}">
        <p14:creationId xmlns:p14="http://schemas.microsoft.com/office/powerpoint/2010/main" val="6900962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80" y="20648"/>
            <a:ext cx="8871520" cy="1143000"/>
          </a:xfrm>
        </p:spPr>
        <p:txBody>
          <a:bodyPr>
            <a:normAutofit/>
          </a:bodyPr>
          <a:lstStyle/>
          <a:p>
            <a:r>
              <a:rPr lang="en-US" dirty="0" smtClean="0"/>
              <a:t>Observed allele frequencies</a:t>
            </a:r>
            <a:endParaRPr lang="en-US" dirty="0"/>
          </a:p>
        </p:txBody>
      </p:sp>
      <p:sp>
        <p:nvSpPr>
          <p:cNvPr id="4" name="Content Placeholder 3"/>
          <p:cNvSpPr>
            <a:spLocks noGrp="1"/>
          </p:cNvSpPr>
          <p:nvPr>
            <p:ph idx="1"/>
          </p:nvPr>
        </p:nvSpPr>
        <p:spPr>
          <a:xfrm>
            <a:off x="457199" y="1415480"/>
            <a:ext cx="8109527" cy="5257800"/>
          </a:xfrm>
        </p:spPr>
        <p:txBody>
          <a:bodyPr>
            <a:normAutofit fontScale="92500" lnSpcReduction="10000"/>
          </a:bodyPr>
          <a:lstStyle/>
          <a:p>
            <a:r>
              <a:rPr lang="en-US" dirty="0" smtClean="0"/>
              <a:t>Observed allele frequencies</a:t>
            </a:r>
          </a:p>
          <a:p>
            <a:pPr lvl="1"/>
            <a:r>
              <a:rPr lang="en-US" dirty="0" smtClean="0"/>
              <a:t>Estimated from a sample of the population</a:t>
            </a:r>
          </a:p>
          <a:p>
            <a:pPr lvl="1"/>
            <a:endParaRPr lang="en-US" dirty="0"/>
          </a:p>
          <a:p>
            <a:pPr lvl="1"/>
            <a:endParaRPr lang="en-US" dirty="0" smtClean="0"/>
          </a:p>
          <a:p>
            <a:pPr lvl="1"/>
            <a:endParaRPr lang="en-US" dirty="0"/>
          </a:p>
          <a:p>
            <a:pPr lvl="1"/>
            <a:r>
              <a:rPr lang="en-US" dirty="0" smtClean="0"/>
              <a:t>2 Alleles per genotype</a:t>
            </a:r>
          </a:p>
          <a:p>
            <a:pPr lvl="1"/>
            <a:endParaRPr lang="en-US" dirty="0"/>
          </a:p>
          <a:p>
            <a:pPr lvl="1"/>
            <a:endParaRPr lang="en-US" dirty="0" smtClean="0"/>
          </a:p>
          <a:p>
            <a:pPr lvl="1"/>
            <a:endParaRPr lang="en-US" dirty="0"/>
          </a:p>
          <a:p>
            <a:pPr lvl="1"/>
            <a:r>
              <a:rPr lang="en-US" dirty="0" smtClean="0"/>
              <a:t>Allele frequencies: </a:t>
            </a:r>
          </a:p>
          <a:p>
            <a:pPr marL="914400" lvl="2" indent="0">
              <a:buNone/>
            </a:pPr>
            <a:r>
              <a:rPr lang="en-US" dirty="0"/>
              <a:t>f</a:t>
            </a:r>
            <a:r>
              <a:rPr lang="en-US" dirty="0" smtClean="0"/>
              <a:t>(A) = (116 + 40)/200 = 0.78 = </a:t>
            </a:r>
            <a:r>
              <a:rPr lang="en-US" b="1" dirty="0" smtClean="0"/>
              <a:t>p</a:t>
            </a:r>
          </a:p>
          <a:p>
            <a:pPr marL="914400" lvl="2" indent="0">
              <a:buNone/>
            </a:pPr>
            <a:r>
              <a:rPr lang="en-US" dirty="0" smtClean="0"/>
              <a:t>f(a) = (2 + 40)/200 = 0.22 = </a:t>
            </a:r>
            <a:r>
              <a:rPr lang="en-US" b="1" dirty="0" smtClean="0"/>
              <a:t>q</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2767237424"/>
              </p:ext>
            </p:extLst>
          </p:nvPr>
        </p:nvGraphicFramePr>
        <p:xfrm>
          <a:off x="1339280" y="2343742"/>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Genotype:</a:t>
                      </a:r>
                      <a:endParaRPr lang="en-US" dirty="0"/>
                    </a:p>
                  </a:txBody>
                  <a:tcPr/>
                </a:tc>
                <a:tc>
                  <a:txBody>
                    <a:bodyPr/>
                    <a:lstStyle/>
                    <a:p>
                      <a:pPr algn="ctr"/>
                      <a:r>
                        <a:rPr lang="en-US" dirty="0" smtClean="0"/>
                        <a:t>AA</a:t>
                      </a:r>
                      <a:endParaRPr lang="en-US" dirty="0"/>
                    </a:p>
                  </a:txBody>
                  <a:tcPr/>
                </a:tc>
                <a:tc>
                  <a:txBody>
                    <a:bodyPr/>
                    <a:lstStyle/>
                    <a:p>
                      <a:pPr algn="ctr"/>
                      <a:r>
                        <a:rPr lang="en-US" dirty="0" err="1" smtClean="0"/>
                        <a:t>Aa</a:t>
                      </a:r>
                      <a:endParaRPr lang="en-US" dirty="0"/>
                    </a:p>
                  </a:txBody>
                  <a:tcPr/>
                </a:tc>
                <a:tc>
                  <a:txBody>
                    <a:bodyPr/>
                    <a:lstStyle/>
                    <a:p>
                      <a:pPr algn="ctr"/>
                      <a:r>
                        <a:rPr lang="en-US" dirty="0" err="1" smtClean="0"/>
                        <a:t>aa</a:t>
                      </a:r>
                      <a:endParaRPr lang="en-US" dirty="0"/>
                    </a:p>
                  </a:txBody>
                  <a:tcPr/>
                </a:tc>
              </a:tr>
              <a:tr h="370840">
                <a:tc>
                  <a:txBody>
                    <a:bodyPr/>
                    <a:lstStyle/>
                    <a:p>
                      <a:r>
                        <a:rPr lang="en-US" dirty="0" smtClean="0"/>
                        <a:t>Number </a:t>
                      </a:r>
                      <a:endParaRPr lang="en-US" dirty="0"/>
                    </a:p>
                  </a:txBody>
                  <a:tcPr/>
                </a:tc>
                <a:tc>
                  <a:txBody>
                    <a:bodyPr/>
                    <a:lstStyle/>
                    <a:p>
                      <a:pPr algn="ctr"/>
                      <a:r>
                        <a:rPr lang="en-US" dirty="0" smtClean="0"/>
                        <a:t>58</a:t>
                      </a:r>
                      <a:endParaRPr lang="en-US" dirty="0"/>
                    </a:p>
                  </a:txBody>
                  <a:tcPr/>
                </a:tc>
                <a:tc>
                  <a:txBody>
                    <a:bodyPr/>
                    <a:lstStyle/>
                    <a:p>
                      <a:pPr algn="ctr"/>
                      <a:r>
                        <a:rPr lang="en-US" dirty="0" smtClean="0"/>
                        <a:t>40</a:t>
                      </a:r>
                      <a:endParaRPr lang="en-US" dirty="0"/>
                    </a:p>
                  </a:txBody>
                  <a:tcPr/>
                </a:tc>
                <a:tc>
                  <a:txBody>
                    <a:bodyPr/>
                    <a:lstStyle/>
                    <a:p>
                      <a:pPr algn="ctr"/>
                      <a:r>
                        <a:rPr lang="en-US" dirty="0" smtClean="0"/>
                        <a:t>2</a:t>
                      </a:r>
                    </a:p>
                  </a:txBody>
                  <a:tcPr/>
                </a:tc>
              </a:tr>
              <a:tr h="370840">
                <a:tc>
                  <a:txBody>
                    <a:bodyPr/>
                    <a:lstStyle/>
                    <a:p>
                      <a:r>
                        <a:rPr lang="en-US" dirty="0" smtClean="0"/>
                        <a:t>Frequency</a:t>
                      </a:r>
                      <a:endParaRPr lang="en-US" dirty="0"/>
                    </a:p>
                  </a:txBody>
                  <a:tcPr/>
                </a:tc>
                <a:tc>
                  <a:txBody>
                    <a:bodyPr/>
                    <a:lstStyle/>
                    <a:p>
                      <a:pPr algn="ctr"/>
                      <a:r>
                        <a:rPr lang="en-US" dirty="0" smtClean="0"/>
                        <a:t>0.58</a:t>
                      </a:r>
                      <a:endParaRPr lang="en-US" dirty="0"/>
                    </a:p>
                  </a:txBody>
                  <a:tcPr/>
                </a:tc>
                <a:tc>
                  <a:txBody>
                    <a:bodyPr/>
                    <a:lstStyle/>
                    <a:p>
                      <a:pPr algn="ctr"/>
                      <a:r>
                        <a:rPr lang="en-US" dirty="0" smtClean="0"/>
                        <a:t>0.4</a:t>
                      </a:r>
                      <a:endParaRPr lang="en-US" dirty="0"/>
                    </a:p>
                  </a:txBody>
                  <a:tcPr/>
                </a:tc>
                <a:tc>
                  <a:txBody>
                    <a:bodyPr/>
                    <a:lstStyle/>
                    <a:p>
                      <a:pPr algn="ctr"/>
                      <a:r>
                        <a:rPr lang="en-US" dirty="0" smtClean="0"/>
                        <a:t>0.02</a:t>
                      </a:r>
                      <a:endParaRPr lang="en-US" dirty="0"/>
                    </a:p>
                  </a:txBody>
                  <a:tcPr/>
                </a:tc>
              </a:tr>
            </a:tbl>
          </a:graphicData>
        </a:graphic>
      </p:graphicFrame>
      <p:sp>
        <p:nvSpPr>
          <p:cNvPr id="7" name="TextBox 6"/>
          <p:cNvSpPr txBox="1"/>
          <p:nvPr/>
        </p:nvSpPr>
        <p:spPr>
          <a:xfrm>
            <a:off x="7550734" y="2701648"/>
            <a:ext cx="1316172" cy="646331"/>
          </a:xfrm>
          <a:prstGeom prst="rect">
            <a:avLst/>
          </a:prstGeom>
          <a:noFill/>
        </p:spPr>
        <p:txBody>
          <a:bodyPr wrap="square" rtlCol="0">
            <a:spAutoFit/>
          </a:bodyPr>
          <a:lstStyle/>
          <a:p>
            <a:r>
              <a:rPr lang="en-US" dirty="0" smtClean="0"/>
              <a:t>N = 100 individuals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33227116"/>
              </p:ext>
            </p:extLst>
          </p:nvPr>
        </p:nvGraphicFramePr>
        <p:xfrm>
          <a:off x="1304645" y="4133302"/>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 #</a:t>
                      </a:r>
                      <a:r>
                        <a:rPr lang="en-US" baseline="0" dirty="0" smtClean="0"/>
                        <a:t> </a:t>
                      </a:r>
                      <a:r>
                        <a:rPr lang="en-US" dirty="0" smtClean="0"/>
                        <a:t>Alleles in:</a:t>
                      </a:r>
                      <a:endParaRPr lang="en-US" dirty="0"/>
                    </a:p>
                  </a:txBody>
                  <a:tcPr/>
                </a:tc>
                <a:tc>
                  <a:txBody>
                    <a:bodyPr/>
                    <a:lstStyle/>
                    <a:p>
                      <a:pPr algn="ctr"/>
                      <a:r>
                        <a:rPr lang="en-US" dirty="0" smtClean="0"/>
                        <a:t>AA</a:t>
                      </a:r>
                      <a:endParaRPr lang="en-US" dirty="0"/>
                    </a:p>
                  </a:txBody>
                  <a:tcPr/>
                </a:tc>
                <a:tc>
                  <a:txBody>
                    <a:bodyPr/>
                    <a:lstStyle/>
                    <a:p>
                      <a:pPr algn="ctr"/>
                      <a:r>
                        <a:rPr lang="en-US" dirty="0" err="1" smtClean="0"/>
                        <a:t>Aa</a:t>
                      </a:r>
                      <a:endParaRPr lang="en-US" dirty="0"/>
                    </a:p>
                  </a:txBody>
                  <a:tcPr/>
                </a:tc>
                <a:tc>
                  <a:txBody>
                    <a:bodyPr/>
                    <a:lstStyle/>
                    <a:p>
                      <a:pPr algn="ctr"/>
                      <a:r>
                        <a:rPr lang="en-US" dirty="0" err="1" smtClean="0"/>
                        <a:t>aa</a:t>
                      </a:r>
                      <a:endParaRPr lang="en-US" dirty="0"/>
                    </a:p>
                  </a:txBody>
                  <a:tcPr/>
                </a:tc>
              </a:tr>
              <a:tr h="370840">
                <a:tc>
                  <a:txBody>
                    <a:bodyPr/>
                    <a:lstStyle/>
                    <a:p>
                      <a:r>
                        <a:rPr lang="en-US" dirty="0" smtClean="0"/>
                        <a:t>A</a:t>
                      </a:r>
                      <a:endParaRPr lang="en-US" dirty="0"/>
                    </a:p>
                  </a:txBody>
                  <a:tcPr/>
                </a:tc>
                <a:tc>
                  <a:txBody>
                    <a:bodyPr/>
                    <a:lstStyle/>
                    <a:p>
                      <a:pPr algn="ctr"/>
                      <a:r>
                        <a:rPr lang="en-US" dirty="0" smtClean="0"/>
                        <a:t>116</a:t>
                      </a:r>
                      <a:endParaRPr lang="en-US" dirty="0"/>
                    </a:p>
                  </a:txBody>
                  <a:tcPr/>
                </a:tc>
                <a:tc>
                  <a:txBody>
                    <a:bodyPr/>
                    <a:lstStyle/>
                    <a:p>
                      <a:pPr algn="ctr"/>
                      <a:r>
                        <a:rPr lang="en-US" dirty="0" smtClean="0"/>
                        <a:t>40</a:t>
                      </a:r>
                      <a:endParaRPr lang="en-US" dirty="0"/>
                    </a:p>
                  </a:txBody>
                  <a:tcPr/>
                </a:tc>
                <a:tc>
                  <a:txBody>
                    <a:bodyPr/>
                    <a:lstStyle/>
                    <a:p>
                      <a:pPr algn="ctr"/>
                      <a:r>
                        <a:rPr lang="en-US" dirty="0" smtClean="0"/>
                        <a:t>0</a:t>
                      </a:r>
                      <a:endParaRPr lang="en-US" dirty="0"/>
                    </a:p>
                  </a:txBody>
                  <a:tcPr/>
                </a:tc>
              </a:tr>
              <a:tr h="370840">
                <a:tc>
                  <a:txBody>
                    <a:bodyPr/>
                    <a:lstStyle/>
                    <a:p>
                      <a:r>
                        <a:rPr lang="en-US" dirty="0" smtClean="0"/>
                        <a:t>a</a:t>
                      </a:r>
                      <a:endParaRPr lang="en-US" dirty="0"/>
                    </a:p>
                  </a:txBody>
                  <a:tcPr/>
                </a:tc>
                <a:tc>
                  <a:txBody>
                    <a:bodyPr/>
                    <a:lstStyle/>
                    <a:p>
                      <a:pPr algn="ctr"/>
                      <a:r>
                        <a:rPr lang="en-US" dirty="0" smtClean="0"/>
                        <a:t>0</a:t>
                      </a:r>
                      <a:endParaRPr lang="en-US" dirty="0"/>
                    </a:p>
                  </a:txBody>
                  <a:tcPr/>
                </a:tc>
                <a:tc>
                  <a:txBody>
                    <a:bodyPr/>
                    <a:lstStyle/>
                    <a:p>
                      <a:pPr algn="ctr"/>
                      <a:r>
                        <a:rPr lang="en-US" dirty="0" smtClean="0"/>
                        <a:t>40</a:t>
                      </a:r>
                      <a:endParaRPr lang="en-US" dirty="0"/>
                    </a:p>
                  </a:txBody>
                  <a:tcPr/>
                </a:tc>
                <a:tc>
                  <a:txBody>
                    <a:bodyPr/>
                    <a:lstStyle/>
                    <a:p>
                      <a:pPr algn="ctr"/>
                      <a:r>
                        <a:rPr lang="en-US" dirty="0" smtClean="0"/>
                        <a:t>2</a:t>
                      </a:r>
                      <a:endParaRPr lang="en-US" dirty="0"/>
                    </a:p>
                  </a:txBody>
                  <a:tcPr/>
                </a:tc>
              </a:tr>
            </a:tbl>
          </a:graphicData>
        </a:graphic>
      </p:graphicFrame>
      <p:sp>
        <p:nvSpPr>
          <p:cNvPr id="33" name="TextBox 32"/>
          <p:cNvSpPr txBox="1"/>
          <p:nvPr/>
        </p:nvSpPr>
        <p:spPr>
          <a:xfrm>
            <a:off x="7550734" y="4530221"/>
            <a:ext cx="1316172" cy="646331"/>
          </a:xfrm>
          <a:prstGeom prst="rect">
            <a:avLst/>
          </a:prstGeom>
          <a:noFill/>
        </p:spPr>
        <p:txBody>
          <a:bodyPr wrap="square" rtlCol="0">
            <a:spAutoFit/>
          </a:bodyPr>
          <a:lstStyle/>
          <a:p>
            <a:r>
              <a:rPr lang="en-US" dirty="0" smtClean="0"/>
              <a:t>N = 200 alleles</a:t>
            </a:r>
            <a:endParaRPr lang="en-US" dirty="0"/>
          </a:p>
        </p:txBody>
      </p:sp>
    </p:spTree>
    <p:extLst>
      <p:ext uri="{BB962C8B-B14F-4D97-AF65-F5344CB8AC3E}">
        <p14:creationId xmlns:p14="http://schemas.microsoft.com/office/powerpoint/2010/main" val="12661056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80" y="20648"/>
            <a:ext cx="8871520" cy="1143000"/>
          </a:xfrm>
        </p:spPr>
        <p:txBody>
          <a:bodyPr>
            <a:normAutofit/>
          </a:bodyPr>
          <a:lstStyle/>
          <a:p>
            <a:r>
              <a:rPr lang="en-US" dirty="0" smtClean="0"/>
              <a:t>Expected allele frequencies</a:t>
            </a:r>
            <a:endParaRPr lang="en-US" dirty="0"/>
          </a:p>
        </p:txBody>
      </p:sp>
      <p:sp>
        <p:nvSpPr>
          <p:cNvPr id="3" name="Content Placeholder 2"/>
          <p:cNvSpPr>
            <a:spLocks noGrp="1"/>
          </p:cNvSpPr>
          <p:nvPr>
            <p:ph idx="1"/>
          </p:nvPr>
        </p:nvSpPr>
        <p:spPr>
          <a:xfrm>
            <a:off x="0" y="1665779"/>
            <a:ext cx="4966162" cy="1840797"/>
          </a:xfrm>
        </p:spPr>
        <p:txBody>
          <a:bodyPr>
            <a:normAutofit fontScale="92500" lnSpcReduction="10000"/>
          </a:bodyPr>
          <a:lstStyle/>
          <a:p>
            <a:pPr marL="0" indent="0">
              <a:buNone/>
            </a:pPr>
            <a:r>
              <a:rPr lang="en-US" dirty="0" smtClean="0"/>
              <a:t>	</a:t>
            </a:r>
            <a:r>
              <a:rPr lang="en-US" dirty="0" err="1" smtClean="0"/>
              <a:t>Mendelian</a:t>
            </a:r>
            <a:r>
              <a:rPr lang="en-US" dirty="0" smtClean="0"/>
              <a:t> inheritance</a:t>
            </a:r>
          </a:p>
          <a:p>
            <a:pPr lvl="1"/>
            <a:r>
              <a:rPr lang="en-US" dirty="0" smtClean="0"/>
              <a:t>1 allele from each parent</a:t>
            </a:r>
          </a:p>
          <a:p>
            <a:pPr lvl="1"/>
            <a:r>
              <a:rPr lang="en-US" dirty="0" smtClean="0"/>
              <a:t>Inherited at </a:t>
            </a:r>
            <a:r>
              <a:rPr lang="en-US" b="1" dirty="0" smtClean="0"/>
              <a:t>random</a:t>
            </a:r>
            <a:r>
              <a:rPr lang="en-US" dirty="0" smtClean="0"/>
              <a:t> and </a:t>
            </a:r>
            <a:r>
              <a:rPr lang="en-US" b="1" dirty="0" smtClean="0"/>
              <a:t>independently</a:t>
            </a:r>
            <a:endParaRPr lang="en-US" dirty="0" smtClean="0"/>
          </a:p>
          <a:p>
            <a:pPr lvl="1"/>
            <a:endParaRPr lang="en-US" b="1" dirty="0" smtClean="0"/>
          </a:p>
        </p:txBody>
      </p:sp>
      <p:sp>
        <p:nvSpPr>
          <p:cNvPr id="5" name="Rectangle 4"/>
          <p:cNvSpPr>
            <a:spLocks noChangeAspect="1"/>
          </p:cNvSpPr>
          <p:nvPr/>
        </p:nvSpPr>
        <p:spPr>
          <a:xfrm>
            <a:off x="5126182" y="1246909"/>
            <a:ext cx="594360" cy="59436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a:t>
            </a:r>
            <a:endParaRPr lang="en-US" dirty="0"/>
          </a:p>
        </p:txBody>
      </p:sp>
      <p:sp>
        <p:nvSpPr>
          <p:cNvPr id="9" name="Isosceles Triangle 8"/>
          <p:cNvSpPr/>
          <p:nvPr/>
        </p:nvSpPr>
        <p:spPr>
          <a:xfrm>
            <a:off x="5553365" y="2216727"/>
            <a:ext cx="727365" cy="525317"/>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6049817" y="1246908"/>
            <a:ext cx="594360" cy="59436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a:t>
            </a:r>
            <a:endParaRPr lang="en-US" dirty="0"/>
          </a:p>
        </p:txBody>
      </p:sp>
      <p:sp>
        <p:nvSpPr>
          <p:cNvPr id="17" name="TextBox 16"/>
          <p:cNvSpPr txBox="1"/>
          <p:nvPr/>
        </p:nvSpPr>
        <p:spPr>
          <a:xfrm>
            <a:off x="5701933" y="2369830"/>
            <a:ext cx="451791" cy="369332"/>
          </a:xfrm>
          <a:prstGeom prst="rect">
            <a:avLst/>
          </a:prstGeom>
          <a:noFill/>
          <a:effectLst/>
        </p:spPr>
        <p:txBody>
          <a:bodyPr wrap="none" rtlCol="0">
            <a:spAutoFit/>
          </a:bodyPr>
          <a:lstStyle/>
          <a:p>
            <a:r>
              <a:rPr lang="en-US" dirty="0" smtClean="0">
                <a:solidFill>
                  <a:schemeClr val="bg1"/>
                </a:solidFill>
              </a:rPr>
              <a:t>AA</a:t>
            </a:r>
            <a:endParaRPr lang="en-US" dirty="0">
              <a:solidFill>
                <a:schemeClr val="bg1"/>
              </a:solidFill>
            </a:endParaRPr>
          </a:p>
        </p:txBody>
      </p:sp>
      <p:cxnSp>
        <p:nvCxnSpPr>
          <p:cNvPr id="19" name="Straight Arrow Connector 18"/>
          <p:cNvCxnSpPr>
            <a:stCxn id="5" idx="2"/>
            <a:endCxn id="9" idx="1"/>
          </p:cNvCxnSpPr>
          <p:nvPr/>
        </p:nvCxnSpPr>
        <p:spPr>
          <a:xfrm>
            <a:off x="5423362" y="1841269"/>
            <a:ext cx="311844" cy="6381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3" idx="4"/>
            <a:endCxn id="9" idx="5"/>
          </p:cNvCxnSpPr>
          <p:nvPr/>
        </p:nvCxnSpPr>
        <p:spPr>
          <a:xfrm flipH="1">
            <a:off x="6098889" y="1841268"/>
            <a:ext cx="248108" cy="63811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a:spLocks noChangeAspect="1"/>
          </p:cNvSpPr>
          <p:nvPr/>
        </p:nvSpPr>
        <p:spPr>
          <a:xfrm>
            <a:off x="7183582" y="1246910"/>
            <a:ext cx="594360" cy="59436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a:t>
            </a:r>
            <a:endParaRPr lang="en-US" dirty="0"/>
          </a:p>
        </p:txBody>
      </p:sp>
      <p:sp>
        <p:nvSpPr>
          <p:cNvPr id="23" name="Isosceles Triangle 22"/>
          <p:cNvSpPr/>
          <p:nvPr/>
        </p:nvSpPr>
        <p:spPr>
          <a:xfrm>
            <a:off x="7610765" y="2216728"/>
            <a:ext cx="727365" cy="525317"/>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a:off x="8107217" y="1246909"/>
            <a:ext cx="594360" cy="59436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a:t>
            </a:r>
            <a:endParaRPr lang="en-US" dirty="0"/>
          </a:p>
        </p:txBody>
      </p:sp>
      <p:sp>
        <p:nvSpPr>
          <p:cNvPr id="25" name="TextBox 24"/>
          <p:cNvSpPr txBox="1"/>
          <p:nvPr/>
        </p:nvSpPr>
        <p:spPr>
          <a:xfrm>
            <a:off x="7769516" y="2364180"/>
            <a:ext cx="405805" cy="369332"/>
          </a:xfrm>
          <a:prstGeom prst="rect">
            <a:avLst/>
          </a:prstGeom>
          <a:noFill/>
          <a:effectLst/>
        </p:spPr>
        <p:txBody>
          <a:bodyPr wrap="none" rtlCol="0">
            <a:spAutoFit/>
          </a:bodyPr>
          <a:lstStyle/>
          <a:p>
            <a:r>
              <a:rPr lang="en-US" dirty="0" err="1" smtClean="0">
                <a:solidFill>
                  <a:schemeClr val="bg1"/>
                </a:solidFill>
              </a:rPr>
              <a:t>aa</a:t>
            </a:r>
            <a:endParaRPr lang="en-US" dirty="0">
              <a:solidFill>
                <a:schemeClr val="bg1"/>
              </a:solidFill>
            </a:endParaRPr>
          </a:p>
        </p:txBody>
      </p:sp>
      <p:cxnSp>
        <p:nvCxnSpPr>
          <p:cNvPr id="26" name="Straight Arrow Connector 25"/>
          <p:cNvCxnSpPr>
            <a:stCxn id="22" idx="2"/>
            <a:endCxn id="23" idx="1"/>
          </p:cNvCxnSpPr>
          <p:nvPr/>
        </p:nvCxnSpPr>
        <p:spPr>
          <a:xfrm>
            <a:off x="7480762" y="1841270"/>
            <a:ext cx="311844" cy="6381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4" idx="4"/>
            <a:endCxn id="23" idx="5"/>
          </p:cNvCxnSpPr>
          <p:nvPr/>
        </p:nvCxnSpPr>
        <p:spPr>
          <a:xfrm flipH="1">
            <a:off x="8156289" y="1841269"/>
            <a:ext cx="248108" cy="63811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7" name="Rectangle 36"/>
          <p:cNvSpPr>
            <a:spLocks noChangeAspect="1"/>
          </p:cNvSpPr>
          <p:nvPr/>
        </p:nvSpPr>
        <p:spPr>
          <a:xfrm>
            <a:off x="5126182" y="3255812"/>
            <a:ext cx="594360" cy="59436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a:t>
            </a:r>
            <a:endParaRPr lang="en-US" dirty="0"/>
          </a:p>
        </p:txBody>
      </p:sp>
      <p:sp>
        <p:nvSpPr>
          <p:cNvPr id="38" name="Isosceles Triangle 37"/>
          <p:cNvSpPr/>
          <p:nvPr/>
        </p:nvSpPr>
        <p:spPr>
          <a:xfrm>
            <a:off x="5553365" y="4225630"/>
            <a:ext cx="727365" cy="525317"/>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a:spLocks noChangeAspect="1"/>
          </p:cNvSpPr>
          <p:nvPr/>
        </p:nvSpPr>
        <p:spPr>
          <a:xfrm>
            <a:off x="6049817" y="3255811"/>
            <a:ext cx="594360" cy="59436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a:t>
            </a:r>
            <a:endParaRPr lang="en-US" dirty="0"/>
          </a:p>
        </p:txBody>
      </p:sp>
      <p:sp>
        <p:nvSpPr>
          <p:cNvPr id="40" name="TextBox 39"/>
          <p:cNvSpPr txBox="1"/>
          <p:nvPr/>
        </p:nvSpPr>
        <p:spPr>
          <a:xfrm>
            <a:off x="5701933" y="4378733"/>
            <a:ext cx="428798" cy="369332"/>
          </a:xfrm>
          <a:prstGeom prst="rect">
            <a:avLst/>
          </a:prstGeom>
          <a:noFill/>
          <a:effectLst/>
        </p:spPr>
        <p:txBody>
          <a:bodyPr wrap="none" rtlCol="0">
            <a:spAutoFit/>
          </a:bodyPr>
          <a:lstStyle/>
          <a:p>
            <a:r>
              <a:rPr lang="en-US" dirty="0" err="1" smtClean="0">
                <a:solidFill>
                  <a:schemeClr val="bg1"/>
                </a:solidFill>
              </a:rPr>
              <a:t>Aa</a:t>
            </a:r>
            <a:endParaRPr lang="en-US" dirty="0">
              <a:solidFill>
                <a:schemeClr val="bg1"/>
              </a:solidFill>
            </a:endParaRPr>
          </a:p>
        </p:txBody>
      </p:sp>
      <p:cxnSp>
        <p:nvCxnSpPr>
          <p:cNvPr id="41" name="Straight Arrow Connector 40"/>
          <p:cNvCxnSpPr>
            <a:stCxn id="37" idx="2"/>
            <a:endCxn id="38" idx="1"/>
          </p:cNvCxnSpPr>
          <p:nvPr/>
        </p:nvCxnSpPr>
        <p:spPr>
          <a:xfrm>
            <a:off x="5423362" y="3850172"/>
            <a:ext cx="311844" cy="6381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9" idx="4"/>
            <a:endCxn id="38" idx="5"/>
          </p:cNvCxnSpPr>
          <p:nvPr/>
        </p:nvCxnSpPr>
        <p:spPr>
          <a:xfrm flipH="1">
            <a:off x="6098889" y="3850171"/>
            <a:ext cx="248108" cy="63811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3" name="Rectangle 42"/>
          <p:cNvSpPr>
            <a:spLocks noChangeAspect="1"/>
          </p:cNvSpPr>
          <p:nvPr/>
        </p:nvSpPr>
        <p:spPr>
          <a:xfrm>
            <a:off x="7175156" y="3255811"/>
            <a:ext cx="594360" cy="59436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a:t>
            </a:r>
            <a:endParaRPr lang="en-US" dirty="0"/>
          </a:p>
        </p:txBody>
      </p:sp>
      <p:sp>
        <p:nvSpPr>
          <p:cNvPr id="44" name="Isosceles Triangle 43"/>
          <p:cNvSpPr/>
          <p:nvPr/>
        </p:nvSpPr>
        <p:spPr>
          <a:xfrm>
            <a:off x="7602339" y="4225629"/>
            <a:ext cx="727365" cy="525317"/>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a:spLocks noChangeAspect="1"/>
          </p:cNvSpPr>
          <p:nvPr/>
        </p:nvSpPr>
        <p:spPr>
          <a:xfrm>
            <a:off x="8098791" y="3255810"/>
            <a:ext cx="594360" cy="59436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a:t>
            </a:r>
            <a:endParaRPr lang="en-US" dirty="0"/>
          </a:p>
        </p:txBody>
      </p:sp>
      <p:sp>
        <p:nvSpPr>
          <p:cNvPr id="46" name="TextBox 45"/>
          <p:cNvSpPr txBox="1"/>
          <p:nvPr/>
        </p:nvSpPr>
        <p:spPr>
          <a:xfrm>
            <a:off x="7750907" y="4378732"/>
            <a:ext cx="428798" cy="369332"/>
          </a:xfrm>
          <a:prstGeom prst="rect">
            <a:avLst/>
          </a:prstGeom>
          <a:noFill/>
          <a:effectLst/>
        </p:spPr>
        <p:txBody>
          <a:bodyPr wrap="none" rtlCol="0">
            <a:spAutoFit/>
          </a:bodyPr>
          <a:lstStyle/>
          <a:p>
            <a:r>
              <a:rPr lang="en-US" dirty="0" err="1" smtClean="0">
                <a:solidFill>
                  <a:schemeClr val="bg1"/>
                </a:solidFill>
              </a:rPr>
              <a:t>Aa</a:t>
            </a:r>
            <a:endParaRPr lang="en-US" dirty="0">
              <a:solidFill>
                <a:schemeClr val="bg1"/>
              </a:solidFill>
            </a:endParaRPr>
          </a:p>
        </p:txBody>
      </p:sp>
      <p:cxnSp>
        <p:nvCxnSpPr>
          <p:cNvPr id="47" name="Straight Arrow Connector 46"/>
          <p:cNvCxnSpPr>
            <a:stCxn id="43" idx="2"/>
            <a:endCxn id="44" idx="1"/>
          </p:cNvCxnSpPr>
          <p:nvPr/>
        </p:nvCxnSpPr>
        <p:spPr>
          <a:xfrm>
            <a:off x="7472336" y="3850171"/>
            <a:ext cx="311844" cy="6381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5" idx="4"/>
            <a:endCxn id="44" idx="5"/>
          </p:cNvCxnSpPr>
          <p:nvPr/>
        </p:nvCxnSpPr>
        <p:spPr>
          <a:xfrm flipH="1">
            <a:off x="8147863" y="3850170"/>
            <a:ext cx="248108" cy="63811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773546" y="5333878"/>
            <a:ext cx="7781059" cy="923330"/>
          </a:xfrm>
          <a:prstGeom prst="rect">
            <a:avLst/>
          </a:prstGeom>
          <a:solidFill>
            <a:schemeClr val="bg2">
              <a:lumMod val="90000"/>
            </a:schemeClr>
          </a:solidFill>
          <a:ln>
            <a:solidFill>
              <a:schemeClr val="tx1"/>
            </a:solidFill>
          </a:ln>
        </p:spPr>
        <p:txBody>
          <a:bodyPr wrap="none" rtlCol="0">
            <a:spAutoFit/>
          </a:bodyPr>
          <a:lstStyle/>
          <a:p>
            <a:pPr marL="0" lvl="1"/>
            <a:r>
              <a:rPr lang="en-US" dirty="0" smtClean="0"/>
              <a:t>Thus given knowledge of the allele frequencies in the population we would have </a:t>
            </a:r>
            <a:br>
              <a:rPr lang="en-US" dirty="0" smtClean="0"/>
            </a:br>
            <a:r>
              <a:rPr lang="en-US" dirty="0" smtClean="0"/>
              <a:t>expectations about the relative abundance of homozygotes and heterozygotes in </a:t>
            </a:r>
            <a:br>
              <a:rPr lang="en-US" dirty="0" smtClean="0"/>
            </a:br>
            <a:r>
              <a:rPr lang="en-US" dirty="0" smtClean="0"/>
              <a:t>the next generation</a:t>
            </a:r>
          </a:p>
        </p:txBody>
      </p:sp>
    </p:spTree>
    <p:extLst>
      <p:ext uri="{BB962C8B-B14F-4D97-AF65-F5344CB8AC3E}">
        <p14:creationId xmlns:p14="http://schemas.microsoft.com/office/powerpoint/2010/main" val="4742763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allele frequencies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Much of population genetics involves manipulations of equations that have a base in either probability theory or combination theory. </a:t>
            </a:r>
            <a:endParaRPr lang="en-US" dirty="0" smtClean="0">
              <a:effectLst/>
            </a:endParaRPr>
          </a:p>
          <a:p>
            <a:endParaRPr lang="en-US" dirty="0" smtClean="0"/>
          </a:p>
          <a:p>
            <a:r>
              <a:rPr lang="en-US" b="1" dirty="0" smtClean="0"/>
              <a:t>Rule </a:t>
            </a:r>
            <a:r>
              <a:rPr lang="en-US" b="1" dirty="0"/>
              <a:t>1</a:t>
            </a:r>
            <a:r>
              <a:rPr lang="en-US" dirty="0"/>
              <a:t>: If you account for all possible events, the probabilities sum to 1. [e.g., p + q = 1 for a two-allele system]. </a:t>
            </a:r>
            <a:endParaRPr lang="en-US" dirty="0" smtClean="0">
              <a:effectLst/>
            </a:endParaRPr>
          </a:p>
          <a:p>
            <a:endParaRPr lang="en-US" dirty="0" smtClean="0"/>
          </a:p>
          <a:p>
            <a:r>
              <a:rPr lang="en-US" b="1" dirty="0" smtClean="0"/>
              <a:t>Rule </a:t>
            </a:r>
            <a:r>
              <a:rPr lang="en-US" b="1" dirty="0"/>
              <a:t>2</a:t>
            </a:r>
            <a:r>
              <a:rPr lang="en-US" dirty="0"/>
              <a:t>: The probability that two independent events occur is the product of their individual probabilities. </a:t>
            </a:r>
            <a:r>
              <a:rPr lang="en-US" dirty="0" smtClean="0"/>
              <a:t>[</a:t>
            </a:r>
            <a:r>
              <a:rPr lang="en-US" dirty="0"/>
              <a:t>e.g., probability of a homozygote with </a:t>
            </a:r>
            <a:r>
              <a:rPr lang="en-US" dirty="0" err="1"/>
              <a:t>aa</a:t>
            </a:r>
            <a:r>
              <a:rPr lang="en-US" dirty="0"/>
              <a:t> genotype is q*q = q</a:t>
            </a:r>
            <a:r>
              <a:rPr lang="en-US" baseline="30000" dirty="0"/>
              <a:t>2</a:t>
            </a:r>
            <a:r>
              <a:rPr lang="en-US" dirty="0"/>
              <a:t>].</a:t>
            </a:r>
            <a:br>
              <a:rPr lang="en-US" dirty="0"/>
            </a:br>
            <a:endParaRPr lang="en-US" dirty="0" smtClean="0"/>
          </a:p>
          <a:p>
            <a:pPr marL="0" indent="0">
              <a:buNone/>
            </a:pPr>
            <a:r>
              <a:rPr lang="en-US" dirty="0" smtClean="0"/>
              <a:t>Thus</a:t>
            </a:r>
            <a:r>
              <a:rPr lang="en-US" dirty="0"/>
              <a:t>, under “ideal” conditions, expected genotype frequencies are p</a:t>
            </a:r>
            <a:r>
              <a:rPr lang="en-US" baseline="30000" dirty="0"/>
              <a:t>2</a:t>
            </a:r>
            <a:r>
              <a:rPr lang="en-US" dirty="0"/>
              <a:t> for AA, </a:t>
            </a:r>
            <a:r>
              <a:rPr lang="en-US" dirty="0" smtClean="0"/>
              <a:t>2pq </a:t>
            </a:r>
            <a:r>
              <a:rPr lang="en-US" dirty="0"/>
              <a:t>for </a:t>
            </a:r>
            <a:r>
              <a:rPr lang="en-US" dirty="0" err="1"/>
              <a:t>Aa</a:t>
            </a:r>
            <a:r>
              <a:rPr lang="en-US" dirty="0"/>
              <a:t>, and q</a:t>
            </a:r>
            <a:r>
              <a:rPr lang="en-US" baseline="30000" dirty="0"/>
              <a:t>2</a:t>
            </a:r>
            <a:r>
              <a:rPr lang="en-US" dirty="0"/>
              <a:t> for </a:t>
            </a:r>
            <a:r>
              <a:rPr lang="en-US" dirty="0" err="1"/>
              <a:t>aa</a:t>
            </a:r>
            <a:r>
              <a:rPr lang="en-US" dirty="0"/>
              <a:t>; and the genotype frequencies sum to 1 such that: </a:t>
            </a:r>
          </a:p>
          <a:p>
            <a:pPr marL="457200" lvl="1" indent="0">
              <a:buNone/>
            </a:pPr>
            <a:r>
              <a:rPr lang="en-US" dirty="0" smtClean="0"/>
              <a:t>               p</a:t>
            </a:r>
            <a:r>
              <a:rPr lang="en-US" baseline="30000" dirty="0" smtClean="0"/>
              <a:t>2</a:t>
            </a:r>
            <a:r>
              <a:rPr lang="en-US" dirty="0" smtClean="0"/>
              <a:t> </a:t>
            </a:r>
            <a:r>
              <a:rPr lang="en-US" dirty="0"/>
              <a:t>+ 2pq </a:t>
            </a:r>
            <a:r>
              <a:rPr lang="en-US" dirty="0" smtClean="0"/>
              <a:t>+ </a:t>
            </a:r>
            <a:r>
              <a:rPr lang="en-US" dirty="0"/>
              <a:t>q</a:t>
            </a:r>
            <a:r>
              <a:rPr lang="en-US" baseline="30000" dirty="0"/>
              <a:t>2</a:t>
            </a:r>
            <a:r>
              <a:rPr lang="en-US" dirty="0"/>
              <a:t> = 1 (Hardy Weinberg Equilibrium) </a:t>
            </a:r>
            <a:endParaRPr lang="en-US" dirty="0" smtClean="0">
              <a:effectLst/>
            </a:endParaRPr>
          </a:p>
          <a:p>
            <a:endParaRPr lang="en-US" dirty="0"/>
          </a:p>
        </p:txBody>
      </p:sp>
    </p:spTree>
    <p:extLst>
      <p:ext uri="{BB962C8B-B14F-4D97-AF65-F5344CB8AC3E}">
        <p14:creationId xmlns:p14="http://schemas.microsoft.com/office/powerpoint/2010/main" val="22561095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Hardy Weinberg Equilibrium</a:t>
            </a:r>
            <a:endParaRPr lang="en-US" dirty="0"/>
          </a:p>
        </p:txBody>
      </p:sp>
      <p:sp>
        <p:nvSpPr>
          <p:cNvPr id="3" name="Content Placeholder 2"/>
          <p:cNvSpPr>
            <a:spLocks noGrp="1"/>
          </p:cNvSpPr>
          <p:nvPr>
            <p:ph idx="1"/>
          </p:nvPr>
        </p:nvSpPr>
        <p:spPr>
          <a:xfrm>
            <a:off x="99305" y="1600200"/>
            <a:ext cx="3837709" cy="4525963"/>
          </a:xfrm>
        </p:spPr>
        <p:txBody>
          <a:bodyPr>
            <a:normAutofit fontScale="85000" lnSpcReduction="20000"/>
          </a:bodyPr>
          <a:lstStyle/>
          <a:p>
            <a:r>
              <a:rPr lang="en-US" dirty="0" smtClean="0"/>
              <a:t>Assumptions</a:t>
            </a:r>
          </a:p>
          <a:p>
            <a:pPr lvl="1"/>
            <a:r>
              <a:rPr lang="en-US" dirty="0" smtClean="0"/>
              <a:t>organisms are diploid</a:t>
            </a:r>
          </a:p>
          <a:p>
            <a:pPr lvl="1"/>
            <a:r>
              <a:rPr lang="en-US" dirty="0" smtClean="0"/>
              <a:t>only sexual reproduction occurs</a:t>
            </a:r>
          </a:p>
          <a:p>
            <a:pPr lvl="1"/>
            <a:r>
              <a:rPr lang="en-US" dirty="0" smtClean="0"/>
              <a:t>generations are non overlapping</a:t>
            </a:r>
          </a:p>
          <a:p>
            <a:pPr lvl="1"/>
            <a:r>
              <a:rPr lang="en-US" dirty="0" smtClean="0"/>
              <a:t>mating is random</a:t>
            </a:r>
          </a:p>
          <a:p>
            <a:pPr lvl="1"/>
            <a:r>
              <a:rPr lang="en-US" dirty="0" smtClean="0"/>
              <a:t>population size is infinitely large</a:t>
            </a:r>
          </a:p>
          <a:p>
            <a:pPr lvl="1"/>
            <a:r>
              <a:rPr lang="en-US" dirty="0" smtClean="0"/>
              <a:t>allele frequencies are equal in the sexes</a:t>
            </a:r>
          </a:p>
          <a:p>
            <a:pPr lvl="1"/>
            <a:r>
              <a:rPr lang="en-US" dirty="0" smtClean="0"/>
              <a:t>there is </a:t>
            </a:r>
            <a:r>
              <a:rPr lang="en-US" b="1" dirty="0" smtClean="0"/>
              <a:t>no migration, mutation or selection</a:t>
            </a:r>
          </a:p>
          <a:p>
            <a:pPr lvl="1"/>
            <a:endParaRPr lang="en-US" dirty="0"/>
          </a:p>
        </p:txBody>
      </p:sp>
      <p:pic>
        <p:nvPicPr>
          <p:cNvPr id="4" name="Picture 3"/>
          <p:cNvPicPr>
            <a:picLocks noChangeAspect="1"/>
          </p:cNvPicPr>
          <p:nvPr/>
        </p:nvPicPr>
        <p:blipFill>
          <a:blip r:embed="rId2"/>
          <a:stretch>
            <a:fillRect/>
          </a:stretch>
        </p:blipFill>
        <p:spPr>
          <a:xfrm>
            <a:off x="3694542" y="1819554"/>
            <a:ext cx="5505248" cy="4224779"/>
          </a:xfrm>
          <a:prstGeom prst="rect">
            <a:avLst/>
          </a:prstGeom>
        </p:spPr>
      </p:pic>
      <p:sp>
        <p:nvSpPr>
          <p:cNvPr id="5" name="Rectangle 4"/>
          <p:cNvSpPr/>
          <p:nvPr/>
        </p:nvSpPr>
        <p:spPr>
          <a:xfrm>
            <a:off x="1312333" y="2906889"/>
            <a:ext cx="7239000" cy="179211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Reasons why a measured genotype might deviate HWE:</a:t>
            </a:r>
          </a:p>
          <a:p>
            <a:pPr algn="ctr"/>
            <a:r>
              <a:rPr lang="en-US" dirty="0" smtClean="0"/>
              <a:t>Non-random mating / inbreeding</a:t>
            </a:r>
          </a:p>
          <a:p>
            <a:pPr algn="ctr"/>
            <a:r>
              <a:rPr lang="en-US" dirty="0" smtClean="0"/>
              <a:t>Population substructure</a:t>
            </a:r>
          </a:p>
          <a:p>
            <a:pPr algn="ctr"/>
            <a:r>
              <a:rPr lang="en-US" dirty="0" smtClean="0"/>
              <a:t>Purifying select &lt;- can indicate a disease allele</a:t>
            </a:r>
            <a:endParaRPr lang="en-US" dirty="0"/>
          </a:p>
        </p:txBody>
      </p:sp>
    </p:spTree>
    <p:extLst>
      <p:ext uri="{BB962C8B-B14F-4D97-AF65-F5344CB8AC3E}">
        <p14:creationId xmlns:p14="http://schemas.microsoft.com/office/powerpoint/2010/main" val="30081536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0"/>
            <a:ext cx="8229600" cy="1143000"/>
          </a:xfrm>
        </p:spPr>
        <p:txBody>
          <a:bodyPr/>
          <a:lstStyle/>
          <a:p>
            <a:r>
              <a:rPr lang="en-US" dirty="0" smtClean="0"/>
              <a:t>Genetic Linkage</a:t>
            </a:r>
            <a:endParaRPr lang="en-US" dirty="0"/>
          </a:p>
        </p:txBody>
      </p:sp>
      <p:sp>
        <p:nvSpPr>
          <p:cNvPr id="3" name="Content Placeholder 2"/>
          <p:cNvSpPr>
            <a:spLocks noGrp="1"/>
          </p:cNvSpPr>
          <p:nvPr>
            <p:ph idx="1"/>
          </p:nvPr>
        </p:nvSpPr>
        <p:spPr>
          <a:xfrm>
            <a:off x="457199" y="1360313"/>
            <a:ext cx="3818467" cy="1518355"/>
          </a:xfrm>
        </p:spPr>
        <p:txBody>
          <a:bodyPr/>
          <a:lstStyle/>
          <a:p>
            <a:r>
              <a:rPr lang="en-US" dirty="0" smtClean="0"/>
              <a:t>Meiosis</a:t>
            </a:r>
          </a:p>
          <a:p>
            <a:pPr lvl="1"/>
            <a:r>
              <a:rPr lang="en-US" dirty="0" smtClean="0"/>
              <a:t>Gametogenesis in Eukaryotic cells</a:t>
            </a:r>
            <a:endParaRPr lang="en-US" dirty="0"/>
          </a:p>
        </p:txBody>
      </p:sp>
      <p:pic>
        <p:nvPicPr>
          <p:cNvPr id="4" name="Picture 3"/>
          <p:cNvPicPr>
            <a:picLocks noChangeAspect="1"/>
          </p:cNvPicPr>
          <p:nvPr/>
        </p:nvPicPr>
        <p:blipFill rotWithShape="1">
          <a:blip r:embed="rId3"/>
          <a:srcRect l="3987" r="-6853"/>
          <a:stretch/>
        </p:blipFill>
        <p:spPr>
          <a:xfrm>
            <a:off x="5714999" y="1588908"/>
            <a:ext cx="3350220" cy="5207361"/>
          </a:xfrm>
          <a:prstGeom prst="rect">
            <a:avLst/>
          </a:prstGeom>
        </p:spPr>
      </p:pic>
      <p:pic>
        <p:nvPicPr>
          <p:cNvPr id="5" name="Picture 4"/>
          <p:cNvPicPr>
            <a:picLocks noChangeAspect="1"/>
          </p:cNvPicPr>
          <p:nvPr/>
        </p:nvPicPr>
        <p:blipFill>
          <a:blip r:embed="rId4"/>
          <a:stretch>
            <a:fillRect/>
          </a:stretch>
        </p:blipFill>
        <p:spPr>
          <a:xfrm>
            <a:off x="211666" y="3033884"/>
            <a:ext cx="4442997" cy="2791361"/>
          </a:xfrm>
          <a:prstGeom prst="rect">
            <a:avLst/>
          </a:prstGeom>
        </p:spPr>
      </p:pic>
      <p:sp>
        <p:nvSpPr>
          <p:cNvPr id="6" name="TextBox 5"/>
          <p:cNvSpPr txBox="1"/>
          <p:nvPr/>
        </p:nvSpPr>
        <p:spPr>
          <a:xfrm>
            <a:off x="821835" y="6293556"/>
            <a:ext cx="3467942" cy="369332"/>
          </a:xfrm>
          <a:prstGeom prst="rect">
            <a:avLst/>
          </a:prstGeom>
          <a:noFill/>
        </p:spPr>
        <p:txBody>
          <a:bodyPr wrap="none" rtlCol="0">
            <a:spAutoFit/>
          </a:bodyPr>
          <a:lstStyle/>
          <a:p>
            <a:r>
              <a:rPr lang="en-US" dirty="0" smtClean="0"/>
              <a:t>Generates diversity in a population</a:t>
            </a:r>
            <a:endParaRPr lang="en-US" dirty="0"/>
          </a:p>
        </p:txBody>
      </p:sp>
      <p:sp>
        <p:nvSpPr>
          <p:cNvPr id="7" name="TextBox 6"/>
          <p:cNvSpPr txBox="1"/>
          <p:nvPr/>
        </p:nvSpPr>
        <p:spPr>
          <a:xfrm>
            <a:off x="5898445" y="1220084"/>
            <a:ext cx="2801931" cy="369332"/>
          </a:xfrm>
          <a:prstGeom prst="rect">
            <a:avLst/>
          </a:prstGeom>
          <a:noFill/>
        </p:spPr>
        <p:txBody>
          <a:bodyPr wrap="none" rtlCol="0">
            <a:spAutoFit/>
          </a:bodyPr>
          <a:lstStyle/>
          <a:p>
            <a:r>
              <a:rPr lang="en-US" dirty="0" smtClean="0"/>
              <a:t>Homologous recombination</a:t>
            </a:r>
            <a:endParaRPr lang="en-US" dirty="0"/>
          </a:p>
        </p:txBody>
      </p:sp>
      <p:sp>
        <p:nvSpPr>
          <p:cNvPr id="12" name="Left Bracket 11"/>
          <p:cNvSpPr/>
          <p:nvPr/>
        </p:nvSpPr>
        <p:spPr>
          <a:xfrm>
            <a:off x="7298832" y="3649312"/>
            <a:ext cx="200942" cy="2483556"/>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Left Bracket 12"/>
          <p:cNvSpPr/>
          <p:nvPr/>
        </p:nvSpPr>
        <p:spPr>
          <a:xfrm>
            <a:off x="7693944" y="5825245"/>
            <a:ext cx="152400" cy="30762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52882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248"/>
            <a:ext cx="8229600" cy="1143000"/>
          </a:xfrm>
        </p:spPr>
        <p:txBody>
          <a:bodyPr/>
          <a:lstStyle/>
          <a:p>
            <a:r>
              <a:rPr lang="en-US" dirty="0" smtClean="0"/>
              <a:t>Linkage &amp; Linkage Disequilibrium</a:t>
            </a:r>
            <a:endParaRPr lang="en-US" dirty="0"/>
          </a:p>
        </p:txBody>
      </p:sp>
      <p:sp>
        <p:nvSpPr>
          <p:cNvPr id="3" name="Content Placeholder 2"/>
          <p:cNvSpPr>
            <a:spLocks noGrp="1"/>
          </p:cNvSpPr>
          <p:nvPr>
            <p:ph idx="1"/>
          </p:nvPr>
        </p:nvSpPr>
        <p:spPr>
          <a:xfrm>
            <a:off x="316090" y="1600200"/>
            <a:ext cx="8545688" cy="4525963"/>
          </a:xfrm>
        </p:spPr>
        <p:txBody>
          <a:bodyPr>
            <a:normAutofit/>
          </a:bodyPr>
          <a:lstStyle/>
          <a:p>
            <a:pPr marL="0" indent="0">
              <a:buNone/>
            </a:pPr>
            <a:r>
              <a:rPr lang="en-US" dirty="0" smtClean="0"/>
              <a:t>Linkage:</a:t>
            </a:r>
            <a:br>
              <a:rPr lang="en-US" dirty="0" smtClean="0"/>
            </a:br>
            <a:r>
              <a:rPr lang="en-US" dirty="0" smtClean="0"/>
              <a:t>The presence of 2 or more loci with limited recombination between them</a:t>
            </a:r>
          </a:p>
          <a:p>
            <a:endParaRPr lang="en-US" dirty="0"/>
          </a:p>
          <a:p>
            <a:pPr marL="0" indent="0">
              <a:buNone/>
            </a:pPr>
            <a:r>
              <a:rPr lang="en-US" dirty="0" smtClean="0"/>
              <a:t>LD: Nonrandom association of two or more alleles that descend from the same ancestral chromosome</a:t>
            </a:r>
          </a:p>
          <a:p>
            <a:endParaRPr lang="en-US" dirty="0"/>
          </a:p>
          <a:p>
            <a:endParaRPr lang="en-US" dirty="0"/>
          </a:p>
        </p:txBody>
      </p:sp>
    </p:spTree>
    <p:extLst>
      <p:ext uri="{BB962C8B-B14F-4D97-AF65-F5344CB8AC3E}">
        <p14:creationId xmlns:p14="http://schemas.microsoft.com/office/powerpoint/2010/main" val="28088477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359"/>
            <a:ext cx="8229600" cy="1143000"/>
          </a:xfrm>
        </p:spPr>
        <p:txBody>
          <a:bodyPr>
            <a:normAutofit fontScale="90000"/>
          </a:bodyPr>
          <a:lstStyle/>
          <a:p>
            <a:r>
              <a:rPr lang="en-US" dirty="0" smtClean="0"/>
              <a:t>Measures of Linkage Disequilibrium</a:t>
            </a:r>
            <a:endParaRPr lang="en-US" dirty="0"/>
          </a:p>
        </p:txBody>
      </p:sp>
      <p:sp>
        <p:nvSpPr>
          <p:cNvPr id="3" name="Content Placeholder 2"/>
          <p:cNvSpPr>
            <a:spLocks noGrp="1"/>
          </p:cNvSpPr>
          <p:nvPr>
            <p:ph idx="1"/>
          </p:nvPr>
        </p:nvSpPr>
        <p:spPr>
          <a:xfrm>
            <a:off x="170640" y="5135330"/>
            <a:ext cx="4317892" cy="2222198"/>
          </a:xfrm>
        </p:spPr>
        <p:txBody>
          <a:bodyPr>
            <a:normAutofit fontScale="55000" lnSpcReduction="20000"/>
          </a:bodyPr>
          <a:lstStyle/>
          <a:p>
            <a:pPr marL="0" indent="0">
              <a:buNone/>
            </a:pPr>
            <a:r>
              <a:rPr lang="en-US" dirty="0" smtClean="0"/>
              <a:t>D’ = normalized LD</a:t>
            </a:r>
          </a:p>
          <a:p>
            <a:pPr marL="0" indent="0">
              <a:buNone/>
            </a:pPr>
            <a:r>
              <a:rPr lang="en-US" sz="2800" dirty="0" smtClean="0"/>
              <a:t>D’ attempts to compensate for sensitivity to allele frequencies by  normalizing on the </a:t>
            </a:r>
            <a:r>
              <a:rPr lang="en-US" sz="2800" b="1" dirty="0" smtClean="0"/>
              <a:t>theoretical maximum given observed frequencies</a:t>
            </a:r>
            <a:endParaRPr lang="en-US" sz="2800" b="1" dirty="0"/>
          </a:p>
          <a:p>
            <a:endParaRPr lang="en-US" dirty="0" smtClean="0"/>
          </a:p>
          <a:p>
            <a:pPr marL="57150" indent="0">
              <a:buNone/>
            </a:pPr>
            <a:r>
              <a:rPr lang="en-US" dirty="0" smtClean="0"/>
              <a:t>r</a:t>
            </a:r>
            <a:r>
              <a:rPr lang="en-US" baseline="30000" dirty="0" smtClean="0"/>
              <a:t>2 </a:t>
            </a:r>
            <a:r>
              <a:rPr lang="en-US" dirty="0" smtClean="0"/>
              <a:t> = correlation coefficient between loci</a:t>
            </a:r>
          </a:p>
          <a:p>
            <a:pPr marL="57150" indent="0">
              <a:buNone/>
            </a:pPr>
            <a:r>
              <a:rPr lang="en-US" baseline="30000" dirty="0"/>
              <a:t>	</a:t>
            </a:r>
            <a:r>
              <a:rPr lang="en-US" sz="2800" dirty="0" smtClean="0"/>
              <a:t>controls for allele frequencies</a:t>
            </a:r>
          </a:p>
        </p:txBody>
      </p:sp>
      <p:graphicFrame>
        <p:nvGraphicFramePr>
          <p:cNvPr id="4" name="Table 3"/>
          <p:cNvGraphicFramePr>
            <a:graphicFrameLocks noGrp="1"/>
          </p:cNvGraphicFramePr>
          <p:nvPr>
            <p:extLst>
              <p:ext uri="{D42A27DB-BD31-4B8C-83A1-F6EECF244321}">
                <p14:modId xmlns:p14="http://schemas.microsoft.com/office/powerpoint/2010/main" val="2802798089"/>
              </p:ext>
            </p:extLst>
          </p:nvPr>
        </p:nvGraphicFramePr>
        <p:xfrm>
          <a:off x="170641" y="920817"/>
          <a:ext cx="2652889" cy="1828800"/>
        </p:xfrm>
        <a:graphic>
          <a:graphicData uri="http://schemas.openxmlformats.org/drawingml/2006/table">
            <a:tbl>
              <a:tblPr firstRow="1" bandRow="1">
                <a:tableStyleId>{5C22544A-7EE6-4342-B048-85BDC9FD1C3A}</a:tableStyleId>
              </a:tblPr>
              <a:tblGrid>
                <a:gridCol w="1349184"/>
                <a:gridCol w="1303705"/>
              </a:tblGrid>
              <a:tr h="326072">
                <a:tc>
                  <a:txBody>
                    <a:bodyPr/>
                    <a:lstStyle/>
                    <a:p>
                      <a:r>
                        <a:rPr lang="en-US" dirty="0" smtClean="0"/>
                        <a:t>Haplotype</a:t>
                      </a:r>
                      <a:endParaRPr lang="en-US" dirty="0"/>
                    </a:p>
                  </a:txBody>
                  <a:tcPr/>
                </a:tc>
                <a:tc>
                  <a:txBody>
                    <a:bodyPr/>
                    <a:lstStyle/>
                    <a:p>
                      <a:r>
                        <a:rPr lang="en-US" dirty="0" smtClean="0"/>
                        <a:t>Frequency</a:t>
                      </a:r>
                      <a:endParaRPr lang="en-US" dirty="0"/>
                    </a:p>
                  </a:txBody>
                  <a:tcPr/>
                </a:tc>
              </a:tr>
              <a:tr h="326072">
                <a:tc>
                  <a:txBody>
                    <a:bodyPr/>
                    <a:lstStyle/>
                    <a:p>
                      <a:r>
                        <a:rPr lang="en-US" dirty="0" smtClean="0"/>
                        <a:t>A</a:t>
                      </a:r>
                      <a:r>
                        <a:rPr lang="en-US" baseline="-25000" dirty="0" smtClean="0"/>
                        <a:t>1</a:t>
                      </a:r>
                      <a:r>
                        <a:rPr lang="en-US" dirty="0" smtClean="0"/>
                        <a:t>B</a:t>
                      </a:r>
                      <a:r>
                        <a:rPr lang="en-US" baseline="-25000" dirty="0" smtClean="0"/>
                        <a:t>1</a:t>
                      </a:r>
                    </a:p>
                  </a:txBody>
                  <a:tcPr/>
                </a:tc>
                <a:tc>
                  <a:txBody>
                    <a:bodyPr/>
                    <a:lstStyle/>
                    <a:p>
                      <a:r>
                        <a:rPr lang="en-US" dirty="0" smtClean="0"/>
                        <a:t>x</a:t>
                      </a:r>
                      <a:r>
                        <a:rPr lang="en-US" baseline="-25000" dirty="0" smtClean="0"/>
                        <a:t>11</a:t>
                      </a:r>
                      <a:endParaRPr lang="en-US" baseline="-25000" dirty="0"/>
                    </a:p>
                  </a:txBody>
                  <a:tcPr/>
                </a:tc>
              </a:tr>
              <a:tr h="326072">
                <a:tc>
                  <a:txBody>
                    <a:bodyPr/>
                    <a:lstStyle/>
                    <a:p>
                      <a:r>
                        <a:rPr lang="en-US" dirty="0" smtClean="0"/>
                        <a:t>A</a:t>
                      </a:r>
                      <a:r>
                        <a:rPr lang="en-US" baseline="-25000" dirty="0" smtClean="0"/>
                        <a:t>1</a:t>
                      </a:r>
                      <a:r>
                        <a:rPr lang="en-US" dirty="0" smtClean="0"/>
                        <a:t>B</a:t>
                      </a:r>
                      <a:r>
                        <a:rPr lang="en-US" baseline="-25000" dirty="0" smtClean="0"/>
                        <a:t>2</a:t>
                      </a:r>
                      <a:endParaRPr lang="en-US" baseline="-25000" dirty="0"/>
                    </a:p>
                  </a:txBody>
                  <a:tcPr/>
                </a:tc>
                <a:tc>
                  <a:txBody>
                    <a:bodyPr/>
                    <a:lstStyle/>
                    <a:p>
                      <a:r>
                        <a:rPr lang="en-US" dirty="0" smtClean="0"/>
                        <a:t>x</a:t>
                      </a:r>
                      <a:r>
                        <a:rPr lang="en-US" baseline="-25000" dirty="0" smtClean="0"/>
                        <a:t>12</a:t>
                      </a:r>
                      <a:endParaRPr lang="en-US" baseline="-25000" dirty="0"/>
                    </a:p>
                  </a:txBody>
                  <a:tcPr/>
                </a:tc>
              </a:tr>
              <a:tr h="326072">
                <a:tc>
                  <a:txBody>
                    <a:bodyPr/>
                    <a:lstStyle/>
                    <a:p>
                      <a:r>
                        <a:rPr lang="en-US" dirty="0" smtClean="0"/>
                        <a:t>A</a:t>
                      </a:r>
                      <a:r>
                        <a:rPr lang="en-US" baseline="-25000" dirty="0" smtClean="0"/>
                        <a:t>2</a:t>
                      </a:r>
                      <a:r>
                        <a:rPr lang="en-US" dirty="0" smtClean="0"/>
                        <a:t>B</a:t>
                      </a:r>
                      <a:r>
                        <a:rPr lang="en-US" baseline="-25000" dirty="0" smtClean="0"/>
                        <a:t>1</a:t>
                      </a:r>
                      <a:endParaRPr lang="en-US" baseline="-25000" dirty="0"/>
                    </a:p>
                  </a:txBody>
                  <a:tcPr/>
                </a:tc>
                <a:tc>
                  <a:txBody>
                    <a:bodyPr/>
                    <a:lstStyle/>
                    <a:p>
                      <a:r>
                        <a:rPr lang="en-US" dirty="0" smtClean="0"/>
                        <a:t>x</a:t>
                      </a:r>
                      <a:r>
                        <a:rPr lang="en-US" baseline="-25000" dirty="0" smtClean="0"/>
                        <a:t>21</a:t>
                      </a:r>
                      <a:endParaRPr lang="en-US" baseline="-25000" dirty="0"/>
                    </a:p>
                  </a:txBody>
                  <a:tcPr/>
                </a:tc>
              </a:tr>
              <a:tr h="326072">
                <a:tc>
                  <a:txBody>
                    <a:bodyPr/>
                    <a:lstStyle/>
                    <a:p>
                      <a:r>
                        <a:rPr lang="en-US" dirty="0" smtClean="0"/>
                        <a:t>A</a:t>
                      </a:r>
                      <a:r>
                        <a:rPr lang="en-US" baseline="-25000" dirty="0" smtClean="0"/>
                        <a:t>2</a:t>
                      </a:r>
                      <a:r>
                        <a:rPr lang="en-US" dirty="0" smtClean="0"/>
                        <a:t>B</a:t>
                      </a:r>
                      <a:r>
                        <a:rPr lang="en-US" baseline="-25000" dirty="0" smtClean="0"/>
                        <a:t>2</a:t>
                      </a:r>
                      <a:endParaRPr lang="en-US" baseline="-25000" dirty="0"/>
                    </a:p>
                  </a:txBody>
                  <a:tcPr/>
                </a:tc>
                <a:tc>
                  <a:txBody>
                    <a:bodyPr/>
                    <a:lstStyle/>
                    <a:p>
                      <a:r>
                        <a:rPr lang="en-US" dirty="0" smtClean="0"/>
                        <a:t>x</a:t>
                      </a:r>
                      <a:r>
                        <a:rPr lang="en-US" baseline="-25000" dirty="0" smtClean="0"/>
                        <a:t>22</a:t>
                      </a:r>
                      <a:endParaRPr lang="en-US" baseline="-250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1281023"/>
              </p:ext>
            </p:extLst>
          </p:nvPr>
        </p:nvGraphicFramePr>
        <p:xfrm>
          <a:off x="3190418" y="920817"/>
          <a:ext cx="2017889" cy="1828800"/>
        </p:xfrm>
        <a:graphic>
          <a:graphicData uri="http://schemas.openxmlformats.org/drawingml/2006/table">
            <a:tbl>
              <a:tblPr firstRow="1" bandRow="1">
                <a:tableStyleId>{5C22544A-7EE6-4342-B048-85BDC9FD1C3A}</a:tableStyleId>
              </a:tblPr>
              <a:tblGrid>
                <a:gridCol w="832556"/>
                <a:gridCol w="1185333"/>
              </a:tblGrid>
              <a:tr h="326072">
                <a:tc>
                  <a:txBody>
                    <a:bodyPr/>
                    <a:lstStyle/>
                    <a:p>
                      <a:r>
                        <a:rPr lang="en-US" dirty="0" smtClean="0"/>
                        <a:t>Allele</a:t>
                      </a:r>
                      <a:endParaRPr lang="en-US" dirty="0"/>
                    </a:p>
                  </a:txBody>
                  <a:tcPr/>
                </a:tc>
                <a:tc>
                  <a:txBody>
                    <a:bodyPr/>
                    <a:lstStyle/>
                    <a:p>
                      <a:r>
                        <a:rPr lang="en-US" dirty="0" smtClean="0"/>
                        <a:t>Frequency</a:t>
                      </a:r>
                      <a:endParaRPr lang="en-US" dirty="0"/>
                    </a:p>
                  </a:txBody>
                  <a:tcPr/>
                </a:tc>
              </a:tr>
              <a:tr h="326072">
                <a:tc>
                  <a:txBody>
                    <a:bodyPr/>
                    <a:lstStyle/>
                    <a:p>
                      <a:r>
                        <a:rPr lang="en-US" dirty="0" smtClean="0"/>
                        <a:t>A</a:t>
                      </a:r>
                      <a:r>
                        <a:rPr lang="en-US" baseline="-25000" dirty="0" smtClean="0"/>
                        <a:t>1</a:t>
                      </a:r>
                    </a:p>
                  </a:txBody>
                  <a:tcPr/>
                </a:tc>
                <a:tc>
                  <a:txBody>
                    <a:bodyPr/>
                    <a:lstStyle/>
                    <a:p>
                      <a:r>
                        <a:rPr lang="en-US" dirty="0" smtClean="0"/>
                        <a:t>p</a:t>
                      </a:r>
                      <a:r>
                        <a:rPr lang="en-US" baseline="-25000" dirty="0" smtClean="0"/>
                        <a:t>1</a:t>
                      </a:r>
                      <a:r>
                        <a:rPr lang="en-US" dirty="0" smtClean="0"/>
                        <a:t>=x</a:t>
                      </a:r>
                      <a:r>
                        <a:rPr lang="en-US" baseline="-25000" dirty="0" smtClean="0"/>
                        <a:t>11</a:t>
                      </a:r>
                      <a:r>
                        <a:rPr lang="en-US" baseline="0" dirty="0" smtClean="0"/>
                        <a:t>+x</a:t>
                      </a:r>
                      <a:r>
                        <a:rPr lang="en-US" baseline="-25000" dirty="0" smtClean="0"/>
                        <a:t>12</a:t>
                      </a:r>
                      <a:endParaRPr lang="en-US" baseline="-25000" dirty="0"/>
                    </a:p>
                  </a:txBody>
                  <a:tcPr/>
                </a:tc>
              </a:tr>
              <a:tr h="326072">
                <a:tc>
                  <a:txBody>
                    <a:bodyPr/>
                    <a:lstStyle/>
                    <a:p>
                      <a:r>
                        <a:rPr lang="en-US" dirty="0" smtClean="0"/>
                        <a:t>A</a:t>
                      </a:r>
                      <a:r>
                        <a:rPr lang="en-US" baseline="-25000" dirty="0" smtClean="0"/>
                        <a:t>2</a:t>
                      </a:r>
                      <a:endParaRPr lang="en-US" baseline="-25000" dirty="0"/>
                    </a:p>
                  </a:txBody>
                  <a:tcPr/>
                </a:tc>
                <a:tc>
                  <a:txBody>
                    <a:bodyPr/>
                    <a:lstStyle/>
                    <a:p>
                      <a:r>
                        <a:rPr lang="en-US" dirty="0" smtClean="0"/>
                        <a:t>p</a:t>
                      </a:r>
                      <a:r>
                        <a:rPr lang="en-US" baseline="-25000" dirty="0" smtClean="0"/>
                        <a:t>2</a:t>
                      </a:r>
                      <a:r>
                        <a:rPr lang="en-US" dirty="0" smtClean="0"/>
                        <a:t>=x</a:t>
                      </a:r>
                      <a:r>
                        <a:rPr lang="en-US" baseline="-25000" dirty="0" smtClean="0"/>
                        <a:t>21</a:t>
                      </a:r>
                      <a:r>
                        <a:rPr lang="en-US" baseline="0" dirty="0" smtClean="0"/>
                        <a:t>+x</a:t>
                      </a:r>
                      <a:r>
                        <a:rPr lang="en-US" baseline="-25000" dirty="0" smtClean="0"/>
                        <a:t>22</a:t>
                      </a:r>
                      <a:endParaRPr lang="en-US" baseline="-25000" dirty="0"/>
                    </a:p>
                  </a:txBody>
                  <a:tcPr/>
                </a:tc>
              </a:tr>
              <a:tr h="326072">
                <a:tc>
                  <a:txBody>
                    <a:bodyPr/>
                    <a:lstStyle/>
                    <a:p>
                      <a:r>
                        <a:rPr lang="en-US" dirty="0" smtClean="0"/>
                        <a:t>B</a:t>
                      </a:r>
                      <a:r>
                        <a:rPr lang="en-US" baseline="-25000" dirty="0" smtClean="0"/>
                        <a:t>1</a:t>
                      </a:r>
                      <a:endParaRPr lang="en-US" baseline="-25000" dirty="0"/>
                    </a:p>
                  </a:txBody>
                  <a:tcPr/>
                </a:tc>
                <a:tc>
                  <a:txBody>
                    <a:bodyPr/>
                    <a:lstStyle/>
                    <a:p>
                      <a:r>
                        <a:rPr lang="en-US" dirty="0" smtClean="0"/>
                        <a:t>q</a:t>
                      </a:r>
                      <a:r>
                        <a:rPr lang="en-US" baseline="-25000" dirty="0" smtClean="0"/>
                        <a:t>1</a:t>
                      </a:r>
                      <a:r>
                        <a:rPr lang="en-US" dirty="0" smtClean="0"/>
                        <a:t>=x</a:t>
                      </a:r>
                      <a:r>
                        <a:rPr lang="en-US" baseline="-25000" dirty="0" smtClean="0"/>
                        <a:t>11</a:t>
                      </a:r>
                      <a:r>
                        <a:rPr lang="en-US" baseline="0" dirty="0" smtClean="0"/>
                        <a:t>+x</a:t>
                      </a:r>
                      <a:r>
                        <a:rPr lang="en-US" baseline="-25000" dirty="0" smtClean="0"/>
                        <a:t>21</a:t>
                      </a:r>
                      <a:endParaRPr lang="en-US" baseline="-25000" dirty="0"/>
                    </a:p>
                  </a:txBody>
                  <a:tcPr/>
                </a:tc>
              </a:tr>
              <a:tr h="326072">
                <a:tc>
                  <a:txBody>
                    <a:bodyPr/>
                    <a:lstStyle/>
                    <a:p>
                      <a:r>
                        <a:rPr lang="en-US" dirty="0" smtClean="0"/>
                        <a:t>B</a:t>
                      </a:r>
                      <a:r>
                        <a:rPr lang="en-US" baseline="-25000" dirty="0" smtClean="0"/>
                        <a:t>2</a:t>
                      </a:r>
                      <a:endParaRPr lang="en-US" baseline="-25000" dirty="0"/>
                    </a:p>
                  </a:txBody>
                  <a:tcPr/>
                </a:tc>
                <a:tc>
                  <a:txBody>
                    <a:bodyPr/>
                    <a:lstStyle/>
                    <a:p>
                      <a:r>
                        <a:rPr lang="en-US" baseline="0" dirty="0" smtClean="0"/>
                        <a:t>q</a:t>
                      </a:r>
                      <a:r>
                        <a:rPr lang="en-US" baseline="-25000" dirty="0" smtClean="0"/>
                        <a:t>2</a:t>
                      </a:r>
                      <a:r>
                        <a:rPr lang="en-US" baseline="0" dirty="0" smtClean="0"/>
                        <a:t>=x</a:t>
                      </a:r>
                      <a:r>
                        <a:rPr lang="en-US" baseline="-25000" dirty="0" smtClean="0"/>
                        <a:t>12</a:t>
                      </a:r>
                      <a:r>
                        <a:rPr lang="en-US" baseline="0" dirty="0" smtClean="0"/>
                        <a:t>+x</a:t>
                      </a:r>
                      <a:r>
                        <a:rPr lang="en-US" baseline="-25000" dirty="0" smtClean="0"/>
                        <a:t>22</a:t>
                      </a:r>
                      <a:endParaRPr lang="en-US" baseline="-25000" dirty="0"/>
                    </a:p>
                  </a:txBody>
                  <a:tcPr/>
                </a:tc>
              </a:tr>
            </a:tbl>
          </a:graphicData>
        </a:graphic>
      </p:graphicFrame>
      <p:sp>
        <p:nvSpPr>
          <p:cNvPr id="7" name="Right Arrow 6"/>
          <p:cNvSpPr/>
          <p:nvPr/>
        </p:nvSpPr>
        <p:spPr>
          <a:xfrm>
            <a:off x="2721344" y="1808937"/>
            <a:ext cx="490282"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24272" y="2836006"/>
            <a:ext cx="4125724" cy="369332"/>
          </a:xfrm>
          <a:prstGeom prst="rect">
            <a:avLst/>
          </a:prstGeom>
          <a:noFill/>
        </p:spPr>
        <p:txBody>
          <a:bodyPr wrap="none" rtlCol="0">
            <a:spAutoFit/>
          </a:bodyPr>
          <a:lstStyle/>
          <a:p>
            <a:r>
              <a:rPr lang="en-US" dirty="0" smtClean="0"/>
              <a:t>If A &amp; B are independent, then x</a:t>
            </a:r>
            <a:r>
              <a:rPr lang="en-US" baseline="-25000" dirty="0" smtClean="0"/>
              <a:t>11</a:t>
            </a:r>
            <a:r>
              <a:rPr lang="en-US" dirty="0" smtClean="0"/>
              <a:t> = p</a:t>
            </a:r>
            <a:r>
              <a:rPr lang="en-US" baseline="-25000" dirty="0" smtClean="0"/>
              <a:t>1</a:t>
            </a:r>
            <a:r>
              <a:rPr lang="en-US" dirty="0" smtClean="0"/>
              <a:t>q</a:t>
            </a:r>
            <a:r>
              <a:rPr lang="en-US" baseline="-25000" dirty="0" smtClean="0"/>
              <a:t>1</a:t>
            </a:r>
            <a:endParaRPr lang="en-US" baseline="-25000" dirty="0"/>
          </a:p>
        </p:txBody>
      </p:sp>
      <p:sp>
        <p:nvSpPr>
          <p:cNvPr id="9" name="TextBox 8"/>
          <p:cNvSpPr txBox="1"/>
          <p:nvPr/>
        </p:nvSpPr>
        <p:spPr>
          <a:xfrm>
            <a:off x="5368608" y="867169"/>
            <a:ext cx="3775393" cy="1754327"/>
          </a:xfrm>
          <a:prstGeom prst="rect">
            <a:avLst/>
          </a:prstGeom>
          <a:noFill/>
        </p:spPr>
        <p:txBody>
          <a:bodyPr wrap="none" rtlCol="0">
            <a:spAutoFit/>
          </a:bodyPr>
          <a:lstStyle/>
          <a:p>
            <a:pPr algn="ctr"/>
            <a:r>
              <a:rPr lang="en-US" dirty="0" smtClean="0"/>
              <a:t>Deviation of a the observed frequency</a:t>
            </a:r>
            <a:br>
              <a:rPr lang="en-US" dirty="0" smtClean="0"/>
            </a:br>
            <a:r>
              <a:rPr lang="en-US" dirty="0" smtClean="0"/>
              <a:t>of a haplotype from the expected is</a:t>
            </a:r>
            <a:br>
              <a:rPr lang="en-US" dirty="0" smtClean="0"/>
            </a:br>
            <a:r>
              <a:rPr lang="en-US" dirty="0" smtClean="0"/>
              <a:t>Linkage Disequilibrium (</a:t>
            </a:r>
            <a:r>
              <a:rPr lang="en-US" i="1" dirty="0" smtClean="0"/>
              <a:t>D</a:t>
            </a:r>
            <a:r>
              <a:rPr lang="en-US" dirty="0" smtClean="0"/>
              <a:t>)</a:t>
            </a:r>
          </a:p>
          <a:p>
            <a:pPr algn="ctr"/>
            <a:endParaRPr lang="en-US" dirty="0"/>
          </a:p>
          <a:p>
            <a:pPr algn="ctr"/>
            <a:r>
              <a:rPr lang="en-US" dirty="0" smtClean="0"/>
              <a:t>"two alleles are in LD" : </a:t>
            </a:r>
            <a:r>
              <a:rPr lang="en-US" i="1" dirty="0" smtClean="0"/>
              <a:t>D</a:t>
            </a:r>
            <a:r>
              <a:rPr lang="en-US" dirty="0" smtClean="0"/>
              <a:t> ≠ </a:t>
            </a:r>
            <a:r>
              <a:rPr lang="en-US" i="1" dirty="0" smtClean="0"/>
              <a:t>0</a:t>
            </a:r>
          </a:p>
          <a:p>
            <a:pPr algn="ctr"/>
            <a:r>
              <a:rPr lang="en-US" dirty="0" smtClean="0"/>
              <a:t>“linkage equilibrium” : </a:t>
            </a:r>
            <a:r>
              <a:rPr lang="en-US" i="1" dirty="0" smtClean="0"/>
              <a:t>D = 0</a:t>
            </a:r>
            <a:endParaRPr lang="en-US" i="1" dirty="0"/>
          </a:p>
        </p:txBody>
      </p:sp>
      <p:sp>
        <p:nvSpPr>
          <p:cNvPr id="10" name="TextBox 9"/>
          <p:cNvSpPr txBox="1"/>
          <p:nvPr/>
        </p:nvSpPr>
        <p:spPr>
          <a:xfrm>
            <a:off x="6054724" y="2833264"/>
            <a:ext cx="1439122" cy="369332"/>
          </a:xfrm>
          <a:prstGeom prst="rect">
            <a:avLst/>
          </a:prstGeom>
          <a:noFill/>
        </p:spPr>
        <p:txBody>
          <a:bodyPr wrap="none" rtlCol="0">
            <a:spAutoFit/>
          </a:bodyPr>
          <a:lstStyle/>
          <a:p>
            <a:r>
              <a:rPr lang="en-US" i="1" dirty="0" smtClean="0"/>
              <a:t>D</a:t>
            </a:r>
            <a:r>
              <a:rPr lang="en-US" dirty="0" smtClean="0"/>
              <a:t> = x</a:t>
            </a:r>
            <a:r>
              <a:rPr lang="en-US" baseline="-25000" dirty="0" smtClean="0"/>
              <a:t>11</a:t>
            </a:r>
            <a:r>
              <a:rPr lang="en-US" dirty="0" smtClean="0"/>
              <a:t> – p</a:t>
            </a:r>
            <a:r>
              <a:rPr lang="en-US" baseline="-25000" dirty="0" smtClean="0"/>
              <a:t>1</a:t>
            </a:r>
            <a:r>
              <a:rPr lang="en-US" dirty="0" smtClean="0"/>
              <a:t>q</a:t>
            </a:r>
            <a:r>
              <a:rPr lang="en-US" baseline="-25000" dirty="0" smtClean="0"/>
              <a:t>1</a:t>
            </a:r>
            <a:endParaRPr lang="en-US" baseline="-25000" dirty="0"/>
          </a:p>
        </p:txBody>
      </p:sp>
      <p:graphicFrame>
        <p:nvGraphicFramePr>
          <p:cNvPr id="11" name="Object 10"/>
          <p:cNvGraphicFramePr>
            <a:graphicFrameLocks noChangeAspect="1"/>
          </p:cNvGraphicFramePr>
          <p:nvPr>
            <p:extLst>
              <p:ext uri="{D42A27DB-BD31-4B8C-83A1-F6EECF244321}">
                <p14:modId xmlns:p14="http://schemas.microsoft.com/office/powerpoint/2010/main" val="670910083"/>
              </p:ext>
            </p:extLst>
          </p:nvPr>
        </p:nvGraphicFramePr>
        <p:xfrm>
          <a:off x="4373927" y="5225938"/>
          <a:ext cx="1150888" cy="655841"/>
        </p:xfrm>
        <a:graphic>
          <a:graphicData uri="http://schemas.openxmlformats.org/presentationml/2006/ole">
            <mc:AlternateContent xmlns:mc="http://schemas.openxmlformats.org/markup-compatibility/2006">
              <mc:Choice xmlns:v="urn:schemas-microsoft-com:vml" Requires="v">
                <p:oleObj spid="_x0000_s2426" name="Equation" r:id="rId4" imgW="647700" imgH="393700" progId="Equation.3">
                  <p:embed/>
                </p:oleObj>
              </mc:Choice>
              <mc:Fallback>
                <p:oleObj name="Equation" r:id="rId4" imgW="647700" imgH="393700" progId="Equation.3">
                  <p:embed/>
                  <p:pic>
                    <p:nvPicPr>
                      <p:cNvPr id="0" name=""/>
                      <p:cNvPicPr/>
                      <p:nvPr/>
                    </p:nvPicPr>
                    <p:blipFill>
                      <a:blip r:embed="rId5"/>
                      <a:stretch>
                        <a:fillRect/>
                      </a:stretch>
                    </p:blipFill>
                    <p:spPr>
                      <a:xfrm>
                        <a:off x="4373927" y="5225938"/>
                        <a:ext cx="1150888" cy="655841"/>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407371774"/>
              </p:ext>
            </p:extLst>
          </p:nvPr>
        </p:nvGraphicFramePr>
        <p:xfrm>
          <a:off x="6103790" y="6044540"/>
          <a:ext cx="1531125" cy="776345"/>
        </p:xfrm>
        <a:graphic>
          <a:graphicData uri="http://schemas.openxmlformats.org/presentationml/2006/ole">
            <mc:AlternateContent xmlns:mc="http://schemas.openxmlformats.org/markup-compatibility/2006">
              <mc:Choice xmlns:v="urn:schemas-microsoft-com:vml" Requires="v">
                <p:oleObj spid="_x0000_s2427" name="Equation" r:id="rId6" imgW="901700" imgH="457200" progId="Equation.3">
                  <p:embed/>
                </p:oleObj>
              </mc:Choice>
              <mc:Fallback>
                <p:oleObj name="Equation" r:id="rId6" imgW="901700" imgH="457200" progId="Equation.3">
                  <p:embed/>
                  <p:pic>
                    <p:nvPicPr>
                      <p:cNvPr id="0" name=""/>
                      <p:cNvPicPr/>
                      <p:nvPr/>
                    </p:nvPicPr>
                    <p:blipFill>
                      <a:blip r:embed="rId7"/>
                      <a:stretch>
                        <a:fillRect/>
                      </a:stretch>
                    </p:blipFill>
                    <p:spPr>
                      <a:xfrm>
                        <a:off x="6103790" y="6044540"/>
                        <a:ext cx="1531125" cy="77634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594677745"/>
              </p:ext>
            </p:extLst>
          </p:nvPr>
        </p:nvGraphicFramePr>
        <p:xfrm>
          <a:off x="6054307" y="5137584"/>
          <a:ext cx="2821450" cy="857873"/>
        </p:xfrm>
        <a:graphic>
          <a:graphicData uri="http://schemas.openxmlformats.org/presentationml/2006/ole">
            <mc:AlternateContent xmlns:mc="http://schemas.openxmlformats.org/markup-compatibility/2006">
              <mc:Choice xmlns:v="urn:schemas-microsoft-com:vml" Requires="v">
                <p:oleObj spid="_x0000_s2428" name="Equation" r:id="rId8" imgW="1879600" imgH="571500" progId="Equation.3">
                  <p:embed/>
                </p:oleObj>
              </mc:Choice>
              <mc:Fallback>
                <p:oleObj name="Equation" r:id="rId8" imgW="1879600" imgH="571500" progId="Equation.3">
                  <p:embed/>
                  <p:pic>
                    <p:nvPicPr>
                      <p:cNvPr id="0" name=""/>
                      <p:cNvPicPr/>
                      <p:nvPr/>
                    </p:nvPicPr>
                    <p:blipFill>
                      <a:blip r:embed="rId9"/>
                      <a:stretch>
                        <a:fillRect/>
                      </a:stretch>
                    </p:blipFill>
                    <p:spPr>
                      <a:xfrm>
                        <a:off x="6054307" y="5137584"/>
                        <a:ext cx="2821450" cy="857873"/>
                      </a:xfrm>
                      <a:prstGeom prst="rect">
                        <a:avLst/>
                      </a:prstGeom>
                    </p:spPr>
                  </p:pic>
                </p:oleObj>
              </mc:Fallback>
            </mc:AlternateContent>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127978498"/>
              </p:ext>
            </p:extLst>
          </p:nvPr>
        </p:nvGraphicFramePr>
        <p:xfrm>
          <a:off x="170641" y="3463939"/>
          <a:ext cx="4050028" cy="1483360"/>
        </p:xfrm>
        <a:graphic>
          <a:graphicData uri="http://schemas.openxmlformats.org/drawingml/2006/table">
            <a:tbl>
              <a:tblPr firstRow="1" bandRow="1">
                <a:tableStyleId>{5C22544A-7EE6-4342-B048-85BDC9FD1C3A}</a:tableStyleId>
              </a:tblPr>
              <a:tblGrid>
                <a:gridCol w="426976"/>
                <a:gridCol w="1531392"/>
                <a:gridCol w="1475366"/>
                <a:gridCol w="616294"/>
              </a:tblGrid>
              <a:tr h="370840">
                <a:tc>
                  <a:txBody>
                    <a:bodyPr/>
                    <a:lstStyle/>
                    <a:p>
                      <a:endParaRPr lang="en-US" dirty="0"/>
                    </a:p>
                  </a:txBody>
                  <a:tcPr/>
                </a:tc>
                <a:tc>
                  <a:txBody>
                    <a:bodyPr/>
                    <a:lstStyle/>
                    <a:p>
                      <a:r>
                        <a:rPr lang="en-US" dirty="0" smtClean="0"/>
                        <a:t>A</a:t>
                      </a:r>
                      <a:r>
                        <a:rPr lang="en-US" baseline="-25000" dirty="0" smtClean="0"/>
                        <a:t>1</a:t>
                      </a:r>
                      <a:endParaRPr lang="en-US" baseline="-25000" dirty="0"/>
                    </a:p>
                  </a:txBody>
                  <a:tcPr/>
                </a:tc>
                <a:tc>
                  <a:txBody>
                    <a:bodyPr/>
                    <a:lstStyle/>
                    <a:p>
                      <a:r>
                        <a:rPr lang="en-US" dirty="0" smtClean="0"/>
                        <a:t>A</a:t>
                      </a:r>
                      <a:r>
                        <a:rPr lang="en-US" baseline="-25000" dirty="0" smtClean="0"/>
                        <a:t>2</a:t>
                      </a:r>
                      <a:endParaRPr lang="en-US" baseline="-25000" dirty="0"/>
                    </a:p>
                  </a:txBody>
                  <a:tcPr/>
                </a:tc>
                <a:tc>
                  <a:txBody>
                    <a:bodyPr/>
                    <a:lstStyle/>
                    <a:p>
                      <a:endParaRPr lang="en-US"/>
                    </a:p>
                  </a:txBody>
                  <a:tcPr/>
                </a:tc>
              </a:tr>
              <a:tr h="370840">
                <a:tc>
                  <a:txBody>
                    <a:bodyPr/>
                    <a:lstStyle/>
                    <a:p>
                      <a:r>
                        <a:rPr lang="en-US" dirty="0" smtClean="0"/>
                        <a:t>B</a:t>
                      </a:r>
                      <a:r>
                        <a:rPr lang="en-US" baseline="-25000" dirty="0" smtClean="0"/>
                        <a:t>1</a:t>
                      </a:r>
                      <a:endParaRPr lang="en-US" baseline="-25000" dirty="0"/>
                    </a:p>
                  </a:txBody>
                  <a:tcPr/>
                </a:tc>
                <a:tc>
                  <a:txBody>
                    <a:bodyPr/>
                    <a:lstStyle/>
                    <a:p>
                      <a:r>
                        <a:rPr lang="en-US" baseline="0" dirty="0" smtClean="0"/>
                        <a:t>x</a:t>
                      </a:r>
                      <a:r>
                        <a:rPr lang="en-US" baseline="-25000" dirty="0" smtClean="0"/>
                        <a:t>11</a:t>
                      </a:r>
                      <a:r>
                        <a:rPr lang="en-US" dirty="0" smtClean="0"/>
                        <a:t> = p</a:t>
                      </a:r>
                      <a:r>
                        <a:rPr lang="en-US" baseline="-25000" dirty="0" smtClean="0"/>
                        <a:t>1</a:t>
                      </a:r>
                      <a:r>
                        <a:rPr lang="en-US" dirty="0" smtClean="0"/>
                        <a:t>q</a:t>
                      </a:r>
                      <a:r>
                        <a:rPr lang="en-US" baseline="-25000" dirty="0" smtClean="0"/>
                        <a:t>1</a:t>
                      </a:r>
                      <a:r>
                        <a:rPr lang="en-US" dirty="0" smtClean="0"/>
                        <a:t> + D</a:t>
                      </a:r>
                      <a:endParaRPr lang="en-US" dirty="0"/>
                    </a:p>
                  </a:txBody>
                  <a:tcPr/>
                </a:tc>
                <a:tc>
                  <a:txBody>
                    <a:bodyPr/>
                    <a:lstStyle/>
                    <a:p>
                      <a:r>
                        <a:rPr lang="en-US" baseline="0" dirty="0" smtClean="0"/>
                        <a:t>x</a:t>
                      </a:r>
                      <a:r>
                        <a:rPr lang="en-US" baseline="-25000" dirty="0" smtClean="0"/>
                        <a:t>21 </a:t>
                      </a:r>
                      <a:r>
                        <a:rPr lang="en-US" dirty="0" smtClean="0"/>
                        <a:t>= p</a:t>
                      </a:r>
                      <a:r>
                        <a:rPr lang="en-US" baseline="-25000" dirty="0" smtClean="0"/>
                        <a:t>2</a:t>
                      </a:r>
                      <a:r>
                        <a:rPr lang="en-US" dirty="0" smtClean="0"/>
                        <a:t>q</a:t>
                      </a:r>
                      <a:r>
                        <a:rPr lang="en-US" baseline="-25000" dirty="0" smtClean="0"/>
                        <a:t>1</a:t>
                      </a:r>
                      <a:r>
                        <a:rPr lang="en-US" baseline="0" dirty="0" smtClean="0"/>
                        <a:t> </a:t>
                      </a:r>
                      <a:r>
                        <a:rPr lang="en-US" dirty="0" smtClean="0"/>
                        <a:t>-</a:t>
                      </a:r>
                      <a:r>
                        <a:rPr lang="en-US" baseline="0" dirty="0" smtClean="0"/>
                        <a:t> </a:t>
                      </a:r>
                      <a:r>
                        <a:rPr lang="en-US" dirty="0" smtClean="0"/>
                        <a:t>D</a:t>
                      </a:r>
                      <a:endParaRPr lang="en-US" dirty="0"/>
                    </a:p>
                  </a:txBody>
                  <a:tcPr/>
                </a:tc>
                <a:tc>
                  <a:txBody>
                    <a:bodyPr/>
                    <a:lstStyle/>
                    <a:p>
                      <a:r>
                        <a:rPr lang="en-US" dirty="0" smtClean="0"/>
                        <a:t>q</a:t>
                      </a:r>
                      <a:r>
                        <a:rPr lang="en-US" baseline="-25000" dirty="0" smtClean="0"/>
                        <a:t>1</a:t>
                      </a:r>
                    </a:p>
                  </a:txBody>
                  <a:tcPr/>
                </a:tc>
              </a:tr>
              <a:tr h="370840">
                <a:tc>
                  <a:txBody>
                    <a:bodyPr/>
                    <a:lstStyle/>
                    <a:p>
                      <a:r>
                        <a:rPr lang="en-US" dirty="0" smtClean="0"/>
                        <a:t>B</a:t>
                      </a:r>
                      <a:r>
                        <a:rPr lang="en-US" baseline="-25000" dirty="0" smtClean="0"/>
                        <a:t>2</a:t>
                      </a:r>
                      <a:endParaRPr lang="en-US" baseline="-25000" dirty="0"/>
                    </a:p>
                  </a:txBody>
                  <a:tcPr/>
                </a:tc>
                <a:tc>
                  <a:txBody>
                    <a:bodyPr/>
                    <a:lstStyle/>
                    <a:p>
                      <a:r>
                        <a:rPr lang="en-US" baseline="0" dirty="0" smtClean="0"/>
                        <a:t>x</a:t>
                      </a:r>
                      <a:r>
                        <a:rPr lang="en-US" baseline="-25000" dirty="0" smtClean="0"/>
                        <a:t>12</a:t>
                      </a:r>
                      <a:r>
                        <a:rPr lang="en-US" dirty="0" smtClean="0"/>
                        <a:t> = p</a:t>
                      </a:r>
                      <a:r>
                        <a:rPr lang="en-US" baseline="-25000" dirty="0" smtClean="0"/>
                        <a:t>1</a:t>
                      </a:r>
                      <a:r>
                        <a:rPr lang="en-US" dirty="0" smtClean="0"/>
                        <a:t>q</a:t>
                      </a:r>
                      <a:r>
                        <a:rPr lang="en-US" baseline="-25000" dirty="0" smtClean="0"/>
                        <a:t>2</a:t>
                      </a:r>
                      <a:r>
                        <a:rPr lang="en-US" dirty="0" smtClean="0"/>
                        <a:t> - D</a:t>
                      </a:r>
                      <a:endParaRPr lang="en-US" dirty="0"/>
                    </a:p>
                  </a:txBody>
                  <a:tcPr/>
                </a:tc>
                <a:tc>
                  <a:txBody>
                    <a:bodyPr/>
                    <a:lstStyle/>
                    <a:p>
                      <a:r>
                        <a:rPr lang="en-US" baseline="0" dirty="0" smtClean="0"/>
                        <a:t>x</a:t>
                      </a:r>
                      <a:r>
                        <a:rPr lang="en-US" baseline="-25000" dirty="0" smtClean="0"/>
                        <a:t>22</a:t>
                      </a:r>
                      <a:r>
                        <a:rPr lang="en-US" dirty="0" smtClean="0"/>
                        <a:t> = p</a:t>
                      </a:r>
                      <a:r>
                        <a:rPr lang="en-US" baseline="-25000" dirty="0" smtClean="0"/>
                        <a:t>2</a:t>
                      </a:r>
                      <a:r>
                        <a:rPr lang="en-US" dirty="0" smtClean="0"/>
                        <a:t>q</a:t>
                      </a:r>
                      <a:r>
                        <a:rPr lang="en-US" baseline="-25000" dirty="0" smtClean="0"/>
                        <a:t>2</a:t>
                      </a:r>
                      <a:r>
                        <a:rPr lang="en-US" baseline="0" dirty="0" smtClean="0"/>
                        <a:t> + D</a:t>
                      </a:r>
                      <a:endParaRPr lang="en-US" dirty="0"/>
                    </a:p>
                  </a:txBody>
                  <a:tcPr/>
                </a:tc>
                <a:tc>
                  <a:txBody>
                    <a:bodyPr/>
                    <a:lstStyle/>
                    <a:p>
                      <a:r>
                        <a:rPr lang="en-US" dirty="0" smtClean="0"/>
                        <a:t>q</a:t>
                      </a:r>
                      <a:r>
                        <a:rPr lang="en-US" baseline="-25000" dirty="0" smtClean="0"/>
                        <a:t>2</a:t>
                      </a:r>
                      <a:endParaRPr lang="en-US" baseline="-25000" dirty="0"/>
                    </a:p>
                  </a:txBody>
                  <a:tcPr/>
                </a:tc>
              </a:tr>
              <a:tr h="370840">
                <a:tc>
                  <a:txBody>
                    <a:bodyPr/>
                    <a:lstStyle/>
                    <a:p>
                      <a:endParaRPr lang="en-US"/>
                    </a:p>
                  </a:txBody>
                  <a:tcPr/>
                </a:tc>
                <a:tc>
                  <a:txBody>
                    <a:bodyPr/>
                    <a:lstStyle/>
                    <a:p>
                      <a:r>
                        <a:rPr lang="en-US" dirty="0" smtClean="0"/>
                        <a:t>p</a:t>
                      </a:r>
                      <a:r>
                        <a:rPr lang="en-US" baseline="-25000" dirty="0" smtClean="0"/>
                        <a:t>1</a:t>
                      </a:r>
                      <a:endParaRPr lang="en-US" baseline="-25000" dirty="0"/>
                    </a:p>
                  </a:txBody>
                  <a:tcPr/>
                </a:tc>
                <a:tc>
                  <a:txBody>
                    <a:bodyPr/>
                    <a:lstStyle/>
                    <a:p>
                      <a:r>
                        <a:rPr lang="en-US" dirty="0" smtClean="0"/>
                        <a:t>p</a:t>
                      </a:r>
                      <a:r>
                        <a:rPr lang="en-US" baseline="-25000" dirty="0" smtClean="0"/>
                        <a:t>2</a:t>
                      </a:r>
                      <a:endParaRPr lang="en-US" baseline="-25000" dirty="0"/>
                    </a:p>
                  </a:txBody>
                  <a:tcPr/>
                </a:tc>
                <a:tc>
                  <a:txBody>
                    <a:bodyPr/>
                    <a:lstStyle/>
                    <a:p>
                      <a:endParaRPr lang="en-US" dirty="0"/>
                    </a:p>
                  </a:txBody>
                  <a:tcPr/>
                </a:tc>
              </a:tr>
            </a:tbl>
          </a:graphicData>
        </a:graphic>
      </p:graphicFrame>
      <p:sp>
        <p:nvSpPr>
          <p:cNvPr id="17" name="TextBox 16"/>
          <p:cNvSpPr txBox="1"/>
          <p:nvPr/>
        </p:nvSpPr>
        <p:spPr>
          <a:xfrm>
            <a:off x="4488532" y="3492024"/>
            <a:ext cx="4655468" cy="1384995"/>
          </a:xfrm>
          <a:prstGeom prst="rect">
            <a:avLst/>
          </a:prstGeom>
          <a:noFill/>
        </p:spPr>
        <p:txBody>
          <a:bodyPr wrap="square" rtlCol="0">
            <a:spAutoFit/>
          </a:bodyPr>
          <a:lstStyle/>
          <a:p>
            <a:r>
              <a:rPr lang="en-US" dirty="0" smtClean="0"/>
              <a:t>Probabilities must add to 1</a:t>
            </a:r>
          </a:p>
          <a:p>
            <a:r>
              <a:rPr lang="en-US" dirty="0" smtClean="0"/>
              <a:t>p</a:t>
            </a:r>
            <a:r>
              <a:rPr lang="en-US" baseline="-25000" dirty="0" smtClean="0"/>
              <a:t>1</a:t>
            </a:r>
            <a:r>
              <a:rPr lang="en-US" dirty="0" smtClean="0"/>
              <a:t>q</a:t>
            </a:r>
            <a:r>
              <a:rPr lang="en-US" baseline="-25000" dirty="0" smtClean="0"/>
              <a:t>1</a:t>
            </a:r>
            <a:r>
              <a:rPr lang="en-US" dirty="0" smtClean="0"/>
              <a:t>+p</a:t>
            </a:r>
            <a:r>
              <a:rPr lang="en-US" baseline="-25000" dirty="0" smtClean="0"/>
              <a:t>1</a:t>
            </a:r>
            <a:r>
              <a:rPr lang="en-US" dirty="0" smtClean="0"/>
              <a:t>q</a:t>
            </a:r>
            <a:r>
              <a:rPr lang="en-US" baseline="-25000" dirty="0" smtClean="0"/>
              <a:t>2</a:t>
            </a:r>
            <a:r>
              <a:rPr lang="en-US" dirty="0" smtClean="0"/>
              <a:t>+p</a:t>
            </a:r>
            <a:r>
              <a:rPr lang="en-US" baseline="-25000" dirty="0" smtClean="0"/>
              <a:t>2</a:t>
            </a:r>
            <a:r>
              <a:rPr lang="en-US" dirty="0" smtClean="0"/>
              <a:t>q</a:t>
            </a:r>
            <a:r>
              <a:rPr lang="en-US" baseline="-25000" dirty="0" smtClean="0"/>
              <a:t>1</a:t>
            </a:r>
            <a:r>
              <a:rPr lang="en-US" dirty="0" smtClean="0"/>
              <a:t>+p</a:t>
            </a:r>
            <a:r>
              <a:rPr lang="en-US" baseline="-25000" dirty="0" smtClean="0"/>
              <a:t>2</a:t>
            </a:r>
            <a:r>
              <a:rPr lang="en-US" dirty="0" smtClean="0"/>
              <a:t>q</a:t>
            </a:r>
            <a:r>
              <a:rPr lang="en-US" baseline="-25000" dirty="0" smtClean="0"/>
              <a:t>2</a:t>
            </a:r>
            <a:r>
              <a:rPr lang="en-US" dirty="0" smtClean="0"/>
              <a:t> = 1,  x</a:t>
            </a:r>
            <a:r>
              <a:rPr lang="en-US" baseline="-25000" dirty="0" smtClean="0"/>
              <a:t>11</a:t>
            </a:r>
            <a:r>
              <a:rPr lang="en-US" dirty="0" smtClean="0"/>
              <a:t>+x</a:t>
            </a:r>
            <a:r>
              <a:rPr lang="en-US" baseline="-25000" dirty="0" smtClean="0"/>
              <a:t>12</a:t>
            </a:r>
            <a:r>
              <a:rPr lang="en-US" dirty="0" smtClean="0"/>
              <a:t>+x</a:t>
            </a:r>
            <a:r>
              <a:rPr lang="en-US" baseline="-25000" dirty="0" smtClean="0"/>
              <a:t>21</a:t>
            </a:r>
            <a:r>
              <a:rPr lang="en-US" dirty="0" smtClean="0"/>
              <a:t>+x</a:t>
            </a:r>
            <a:r>
              <a:rPr lang="en-US" baseline="-25000" dirty="0" smtClean="0"/>
              <a:t>22 </a:t>
            </a:r>
            <a:r>
              <a:rPr lang="en-US" dirty="0" smtClean="0"/>
              <a:t>= 1</a:t>
            </a:r>
          </a:p>
          <a:p>
            <a:endParaRPr lang="en-US" baseline="-25000" dirty="0"/>
          </a:p>
          <a:p>
            <a:r>
              <a:rPr lang="en-US" dirty="0" smtClean="0"/>
              <a:t>D will be 0 if any allele frequencies are 1 or 0, and </a:t>
            </a:r>
            <a:r>
              <a:rPr lang="en-US" dirty="0"/>
              <a:t>w</a:t>
            </a:r>
            <a:r>
              <a:rPr lang="en-US" dirty="0" smtClean="0"/>
              <a:t>ill be maximal if allele frequencies are 0.5</a:t>
            </a:r>
            <a:endParaRPr lang="en-US" dirty="0"/>
          </a:p>
        </p:txBody>
      </p:sp>
    </p:spTree>
    <p:extLst>
      <p:ext uri="{BB962C8B-B14F-4D97-AF65-F5344CB8AC3E}">
        <p14:creationId xmlns:p14="http://schemas.microsoft.com/office/powerpoint/2010/main" val="3806453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p:bldP spid="10"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9560"/>
            <a:ext cx="8229600" cy="1143000"/>
          </a:xfrm>
        </p:spPr>
        <p:txBody>
          <a:bodyPr/>
          <a:lstStyle/>
          <a:p>
            <a:r>
              <a:rPr lang="en-US" dirty="0" smtClean="0"/>
              <a:t>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73573853"/>
              </p:ext>
            </p:extLst>
          </p:nvPr>
        </p:nvGraphicFramePr>
        <p:xfrm>
          <a:off x="1487908" y="827442"/>
          <a:ext cx="2652889" cy="1828800"/>
        </p:xfrm>
        <a:graphic>
          <a:graphicData uri="http://schemas.openxmlformats.org/drawingml/2006/table">
            <a:tbl>
              <a:tblPr firstRow="1" bandRow="1">
                <a:tableStyleId>{5C22544A-7EE6-4342-B048-85BDC9FD1C3A}</a:tableStyleId>
              </a:tblPr>
              <a:tblGrid>
                <a:gridCol w="1349184"/>
                <a:gridCol w="1303705"/>
              </a:tblGrid>
              <a:tr h="326072">
                <a:tc>
                  <a:txBody>
                    <a:bodyPr/>
                    <a:lstStyle/>
                    <a:p>
                      <a:r>
                        <a:rPr lang="en-US" dirty="0" smtClean="0"/>
                        <a:t>Haplotype</a:t>
                      </a:r>
                      <a:endParaRPr lang="en-US" dirty="0"/>
                    </a:p>
                  </a:txBody>
                  <a:tcPr/>
                </a:tc>
                <a:tc>
                  <a:txBody>
                    <a:bodyPr/>
                    <a:lstStyle/>
                    <a:p>
                      <a:r>
                        <a:rPr lang="en-US" dirty="0" smtClean="0"/>
                        <a:t>Frequency</a:t>
                      </a:r>
                      <a:endParaRPr lang="en-US" dirty="0"/>
                    </a:p>
                  </a:txBody>
                  <a:tcPr/>
                </a:tc>
              </a:tr>
              <a:tr h="326072">
                <a:tc>
                  <a:txBody>
                    <a:bodyPr/>
                    <a:lstStyle/>
                    <a:p>
                      <a:r>
                        <a:rPr lang="en-US" dirty="0" smtClean="0"/>
                        <a:t>A</a:t>
                      </a:r>
                      <a:r>
                        <a:rPr lang="en-US" baseline="-25000" dirty="0" smtClean="0"/>
                        <a:t>1</a:t>
                      </a:r>
                      <a:r>
                        <a:rPr lang="en-US" dirty="0" smtClean="0"/>
                        <a:t>B</a:t>
                      </a:r>
                      <a:r>
                        <a:rPr lang="en-US" baseline="-25000" dirty="0" smtClean="0"/>
                        <a:t>1</a:t>
                      </a:r>
                    </a:p>
                  </a:txBody>
                  <a:tcPr/>
                </a:tc>
                <a:tc>
                  <a:txBody>
                    <a:bodyPr/>
                    <a:lstStyle/>
                    <a:p>
                      <a:r>
                        <a:rPr lang="en-US" baseline="0" dirty="0" smtClean="0"/>
                        <a:t>x</a:t>
                      </a:r>
                      <a:r>
                        <a:rPr lang="en-US" baseline="-25000" dirty="0" smtClean="0"/>
                        <a:t>11</a:t>
                      </a:r>
                      <a:r>
                        <a:rPr lang="en-US" baseline="0" dirty="0" smtClean="0"/>
                        <a:t>= 0.23</a:t>
                      </a:r>
                      <a:endParaRPr lang="en-US" baseline="-25000" dirty="0"/>
                    </a:p>
                  </a:txBody>
                  <a:tcPr/>
                </a:tc>
              </a:tr>
              <a:tr h="326072">
                <a:tc>
                  <a:txBody>
                    <a:bodyPr/>
                    <a:lstStyle/>
                    <a:p>
                      <a:r>
                        <a:rPr lang="en-US" dirty="0" smtClean="0"/>
                        <a:t>A</a:t>
                      </a:r>
                      <a:r>
                        <a:rPr lang="en-US" baseline="-25000" dirty="0" smtClean="0"/>
                        <a:t>1</a:t>
                      </a:r>
                      <a:r>
                        <a:rPr lang="en-US" dirty="0" smtClean="0"/>
                        <a:t>B</a:t>
                      </a:r>
                      <a:r>
                        <a:rPr lang="en-US" baseline="-25000" dirty="0" smtClean="0"/>
                        <a:t>2</a:t>
                      </a:r>
                      <a:endParaRPr lang="en-US" baseline="-25000" dirty="0"/>
                    </a:p>
                  </a:txBody>
                  <a:tcPr/>
                </a:tc>
                <a:tc>
                  <a:txBody>
                    <a:bodyPr/>
                    <a:lstStyle/>
                    <a:p>
                      <a:r>
                        <a:rPr lang="en-US" baseline="0" dirty="0" smtClean="0"/>
                        <a:t>x</a:t>
                      </a:r>
                      <a:r>
                        <a:rPr lang="en-US" baseline="-25000" dirty="0" smtClean="0"/>
                        <a:t>12</a:t>
                      </a:r>
                      <a:r>
                        <a:rPr lang="en-US" baseline="0" dirty="0" smtClean="0"/>
                        <a:t> = 0.27</a:t>
                      </a:r>
                      <a:endParaRPr lang="en-US" baseline="-25000" dirty="0"/>
                    </a:p>
                  </a:txBody>
                  <a:tcPr/>
                </a:tc>
              </a:tr>
              <a:tr h="326072">
                <a:tc>
                  <a:txBody>
                    <a:bodyPr/>
                    <a:lstStyle/>
                    <a:p>
                      <a:r>
                        <a:rPr lang="en-US" dirty="0" smtClean="0"/>
                        <a:t>A</a:t>
                      </a:r>
                      <a:r>
                        <a:rPr lang="en-US" baseline="-25000" dirty="0" smtClean="0"/>
                        <a:t>2</a:t>
                      </a:r>
                      <a:r>
                        <a:rPr lang="en-US" dirty="0" smtClean="0"/>
                        <a:t>B</a:t>
                      </a:r>
                      <a:r>
                        <a:rPr lang="en-US" baseline="-25000" dirty="0" smtClean="0"/>
                        <a:t>1</a:t>
                      </a:r>
                      <a:endParaRPr lang="en-US" baseline="-25000" dirty="0"/>
                    </a:p>
                  </a:txBody>
                  <a:tcPr/>
                </a:tc>
                <a:tc>
                  <a:txBody>
                    <a:bodyPr/>
                    <a:lstStyle/>
                    <a:p>
                      <a:r>
                        <a:rPr lang="en-US" baseline="0" dirty="0" smtClean="0"/>
                        <a:t>x</a:t>
                      </a:r>
                      <a:r>
                        <a:rPr lang="en-US" baseline="-25000" dirty="0" smtClean="0"/>
                        <a:t>21</a:t>
                      </a:r>
                      <a:r>
                        <a:rPr lang="en-US" baseline="0" dirty="0" smtClean="0"/>
                        <a:t> = 0.10</a:t>
                      </a:r>
                      <a:endParaRPr lang="en-US" baseline="-25000" dirty="0"/>
                    </a:p>
                  </a:txBody>
                  <a:tcPr/>
                </a:tc>
              </a:tr>
              <a:tr h="326072">
                <a:tc>
                  <a:txBody>
                    <a:bodyPr/>
                    <a:lstStyle/>
                    <a:p>
                      <a:r>
                        <a:rPr lang="en-US" dirty="0" smtClean="0"/>
                        <a:t>A</a:t>
                      </a:r>
                      <a:r>
                        <a:rPr lang="en-US" baseline="-25000" dirty="0" smtClean="0"/>
                        <a:t>2</a:t>
                      </a:r>
                      <a:r>
                        <a:rPr lang="en-US" dirty="0" smtClean="0"/>
                        <a:t>B</a:t>
                      </a:r>
                      <a:r>
                        <a:rPr lang="en-US" baseline="-25000" dirty="0" smtClean="0"/>
                        <a:t>2</a:t>
                      </a:r>
                      <a:endParaRPr lang="en-US" baseline="-25000" dirty="0"/>
                    </a:p>
                  </a:txBody>
                  <a:tcPr/>
                </a:tc>
                <a:tc>
                  <a:txBody>
                    <a:bodyPr/>
                    <a:lstStyle/>
                    <a:p>
                      <a:r>
                        <a:rPr lang="en-US" baseline="0" dirty="0" smtClean="0"/>
                        <a:t>x</a:t>
                      </a:r>
                      <a:r>
                        <a:rPr lang="en-US" baseline="-25000" dirty="0" smtClean="0"/>
                        <a:t>22 </a:t>
                      </a:r>
                      <a:r>
                        <a:rPr lang="en-US" baseline="0" dirty="0" smtClean="0"/>
                        <a:t>= 0.40</a:t>
                      </a:r>
                      <a:endParaRPr lang="en-US" baseline="-250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73743233"/>
              </p:ext>
            </p:extLst>
          </p:nvPr>
        </p:nvGraphicFramePr>
        <p:xfrm>
          <a:off x="4489009" y="827442"/>
          <a:ext cx="3616192" cy="1828800"/>
        </p:xfrm>
        <a:graphic>
          <a:graphicData uri="http://schemas.openxmlformats.org/drawingml/2006/table">
            <a:tbl>
              <a:tblPr firstRow="1" bandRow="1">
                <a:tableStyleId>{5C22544A-7EE6-4342-B048-85BDC9FD1C3A}</a:tableStyleId>
              </a:tblPr>
              <a:tblGrid>
                <a:gridCol w="1491996"/>
                <a:gridCol w="2124196"/>
              </a:tblGrid>
              <a:tr h="326072">
                <a:tc>
                  <a:txBody>
                    <a:bodyPr/>
                    <a:lstStyle/>
                    <a:p>
                      <a:r>
                        <a:rPr lang="en-US" dirty="0" smtClean="0"/>
                        <a:t>Allele</a:t>
                      </a:r>
                      <a:endParaRPr lang="en-US" dirty="0"/>
                    </a:p>
                  </a:txBody>
                  <a:tcPr/>
                </a:tc>
                <a:tc>
                  <a:txBody>
                    <a:bodyPr/>
                    <a:lstStyle/>
                    <a:p>
                      <a:r>
                        <a:rPr lang="en-US" dirty="0" smtClean="0"/>
                        <a:t>Frequency</a:t>
                      </a:r>
                      <a:endParaRPr lang="en-US" dirty="0"/>
                    </a:p>
                  </a:txBody>
                  <a:tcPr/>
                </a:tc>
              </a:tr>
              <a:tr h="326072">
                <a:tc>
                  <a:txBody>
                    <a:bodyPr/>
                    <a:lstStyle/>
                    <a:p>
                      <a:r>
                        <a:rPr lang="en-US" dirty="0" smtClean="0"/>
                        <a:t>A</a:t>
                      </a:r>
                      <a:r>
                        <a:rPr lang="en-US" baseline="-25000" dirty="0" smtClean="0"/>
                        <a:t>1</a:t>
                      </a:r>
                    </a:p>
                  </a:txBody>
                  <a:tcPr/>
                </a:tc>
                <a:tc>
                  <a:txBody>
                    <a:bodyPr/>
                    <a:lstStyle/>
                    <a:p>
                      <a:r>
                        <a:rPr lang="en-US" baseline="0" dirty="0" smtClean="0"/>
                        <a:t>p</a:t>
                      </a:r>
                      <a:r>
                        <a:rPr lang="en-US" baseline="-25000" dirty="0" smtClean="0"/>
                        <a:t>1</a:t>
                      </a:r>
                      <a:r>
                        <a:rPr lang="en-US" dirty="0" smtClean="0"/>
                        <a:t>=0.21</a:t>
                      </a:r>
                      <a:r>
                        <a:rPr lang="en-US" baseline="0" dirty="0" smtClean="0"/>
                        <a:t>+0.27=0.5</a:t>
                      </a:r>
                      <a:endParaRPr lang="en-US" baseline="-25000" dirty="0"/>
                    </a:p>
                  </a:txBody>
                  <a:tcPr/>
                </a:tc>
              </a:tr>
              <a:tr h="326072">
                <a:tc>
                  <a:txBody>
                    <a:bodyPr/>
                    <a:lstStyle/>
                    <a:p>
                      <a:r>
                        <a:rPr lang="en-US" dirty="0" smtClean="0"/>
                        <a:t>A</a:t>
                      </a:r>
                      <a:r>
                        <a:rPr lang="en-US" baseline="-25000" dirty="0" smtClean="0"/>
                        <a:t>2</a:t>
                      </a:r>
                      <a:endParaRPr lang="en-US" baseline="-25000" dirty="0"/>
                    </a:p>
                  </a:txBody>
                  <a:tcPr/>
                </a:tc>
                <a:tc>
                  <a:txBody>
                    <a:bodyPr/>
                    <a:lstStyle/>
                    <a:p>
                      <a:r>
                        <a:rPr lang="en-US" dirty="0" smtClean="0"/>
                        <a:t>P</a:t>
                      </a:r>
                      <a:r>
                        <a:rPr lang="en-US" baseline="-25000" dirty="0" smtClean="0"/>
                        <a:t>2</a:t>
                      </a:r>
                      <a:r>
                        <a:rPr lang="en-US" dirty="0" smtClean="0"/>
                        <a:t>=0.10</a:t>
                      </a:r>
                      <a:r>
                        <a:rPr lang="en-US" baseline="0" dirty="0" smtClean="0"/>
                        <a:t>+0.40=0.5</a:t>
                      </a:r>
                      <a:endParaRPr lang="en-US" baseline="-25000" dirty="0"/>
                    </a:p>
                  </a:txBody>
                  <a:tcPr/>
                </a:tc>
              </a:tr>
              <a:tr h="326072">
                <a:tc>
                  <a:txBody>
                    <a:bodyPr/>
                    <a:lstStyle/>
                    <a:p>
                      <a:r>
                        <a:rPr lang="en-US" dirty="0" smtClean="0"/>
                        <a:t>B</a:t>
                      </a:r>
                      <a:r>
                        <a:rPr lang="en-US" baseline="-25000" dirty="0" smtClean="0"/>
                        <a:t>1</a:t>
                      </a:r>
                      <a:endParaRPr lang="en-US" baseline="-25000" dirty="0"/>
                    </a:p>
                  </a:txBody>
                  <a:tcPr/>
                </a:tc>
                <a:tc>
                  <a:txBody>
                    <a:bodyPr/>
                    <a:lstStyle/>
                    <a:p>
                      <a:r>
                        <a:rPr lang="en-US" baseline="0" dirty="0" smtClean="0"/>
                        <a:t>q</a:t>
                      </a:r>
                      <a:r>
                        <a:rPr lang="en-US" baseline="-25000" dirty="0" smtClean="0"/>
                        <a:t>1</a:t>
                      </a:r>
                      <a:r>
                        <a:rPr lang="en-US" dirty="0" smtClean="0"/>
                        <a:t>=0.23</a:t>
                      </a:r>
                      <a:r>
                        <a:rPr lang="en-US" baseline="0" dirty="0" smtClean="0"/>
                        <a:t>+0.10=0.33</a:t>
                      </a:r>
                      <a:endParaRPr lang="en-US" baseline="-25000" dirty="0"/>
                    </a:p>
                  </a:txBody>
                  <a:tcPr/>
                </a:tc>
              </a:tr>
              <a:tr h="326072">
                <a:tc>
                  <a:txBody>
                    <a:bodyPr/>
                    <a:lstStyle/>
                    <a:p>
                      <a:r>
                        <a:rPr lang="en-US" dirty="0" smtClean="0"/>
                        <a:t>B</a:t>
                      </a:r>
                      <a:r>
                        <a:rPr lang="en-US" baseline="-25000" dirty="0" smtClean="0"/>
                        <a:t>2</a:t>
                      </a:r>
                      <a:endParaRPr lang="en-US" baseline="-25000" dirty="0"/>
                    </a:p>
                  </a:txBody>
                  <a:tcPr/>
                </a:tc>
                <a:tc>
                  <a:txBody>
                    <a:bodyPr/>
                    <a:lstStyle/>
                    <a:p>
                      <a:r>
                        <a:rPr lang="en-US" baseline="0" dirty="0" smtClean="0"/>
                        <a:t>q</a:t>
                      </a:r>
                      <a:r>
                        <a:rPr lang="en-US" baseline="-25000" dirty="0" smtClean="0"/>
                        <a:t>2</a:t>
                      </a:r>
                      <a:r>
                        <a:rPr lang="en-US" baseline="0" dirty="0" smtClean="0"/>
                        <a:t>=0.27+0.40=0.67</a:t>
                      </a:r>
                      <a:endParaRPr lang="en-US" baseline="-250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17390736"/>
              </p:ext>
            </p:extLst>
          </p:nvPr>
        </p:nvGraphicFramePr>
        <p:xfrm>
          <a:off x="4412939" y="3015614"/>
          <a:ext cx="4619014" cy="1483360"/>
        </p:xfrm>
        <a:graphic>
          <a:graphicData uri="http://schemas.openxmlformats.org/drawingml/2006/table">
            <a:tbl>
              <a:tblPr firstRow="1" bandRow="1">
                <a:tableStyleId>{5C22544A-7EE6-4342-B048-85BDC9FD1C3A}</a:tableStyleId>
              </a:tblPr>
              <a:tblGrid>
                <a:gridCol w="486962"/>
                <a:gridCol w="1746536"/>
                <a:gridCol w="1682639"/>
                <a:gridCol w="702877"/>
              </a:tblGrid>
              <a:tr h="370840">
                <a:tc>
                  <a:txBody>
                    <a:bodyPr/>
                    <a:lstStyle/>
                    <a:p>
                      <a:endParaRPr lang="en-US" dirty="0"/>
                    </a:p>
                  </a:txBody>
                  <a:tcPr/>
                </a:tc>
                <a:tc>
                  <a:txBody>
                    <a:bodyPr/>
                    <a:lstStyle/>
                    <a:p>
                      <a:r>
                        <a:rPr lang="en-US" dirty="0" smtClean="0"/>
                        <a:t>A</a:t>
                      </a:r>
                      <a:r>
                        <a:rPr lang="en-US" baseline="-25000" dirty="0" smtClean="0"/>
                        <a:t>1</a:t>
                      </a:r>
                      <a:endParaRPr lang="en-US" baseline="-25000" dirty="0"/>
                    </a:p>
                  </a:txBody>
                  <a:tcPr/>
                </a:tc>
                <a:tc>
                  <a:txBody>
                    <a:bodyPr/>
                    <a:lstStyle/>
                    <a:p>
                      <a:r>
                        <a:rPr lang="en-US" dirty="0" smtClean="0"/>
                        <a:t>A</a:t>
                      </a:r>
                      <a:r>
                        <a:rPr lang="en-US" baseline="-25000" dirty="0" smtClean="0"/>
                        <a:t>2</a:t>
                      </a:r>
                      <a:endParaRPr lang="en-US" baseline="-25000" dirty="0"/>
                    </a:p>
                  </a:txBody>
                  <a:tcPr/>
                </a:tc>
                <a:tc>
                  <a:txBody>
                    <a:bodyPr/>
                    <a:lstStyle/>
                    <a:p>
                      <a:endParaRPr lang="en-US"/>
                    </a:p>
                  </a:txBody>
                  <a:tcPr/>
                </a:tc>
              </a:tr>
              <a:tr h="370840">
                <a:tc>
                  <a:txBody>
                    <a:bodyPr/>
                    <a:lstStyle/>
                    <a:p>
                      <a:r>
                        <a:rPr lang="en-US" dirty="0" smtClean="0"/>
                        <a:t>B</a:t>
                      </a:r>
                      <a:r>
                        <a:rPr lang="en-US" baseline="-25000" dirty="0" smtClean="0"/>
                        <a:t>1</a:t>
                      </a:r>
                      <a:endParaRPr lang="en-US" baseline="-25000" dirty="0"/>
                    </a:p>
                  </a:txBody>
                  <a:tcPr/>
                </a:tc>
                <a:tc>
                  <a:txBody>
                    <a:bodyPr/>
                    <a:lstStyle/>
                    <a:p>
                      <a:r>
                        <a:rPr lang="en-US" baseline="0" dirty="0" smtClean="0"/>
                        <a:t>0.23</a:t>
                      </a:r>
                      <a:r>
                        <a:rPr lang="en-US" dirty="0" smtClean="0"/>
                        <a:t> = 0.165 + D</a:t>
                      </a:r>
                      <a:endParaRPr lang="en-US" dirty="0"/>
                    </a:p>
                  </a:txBody>
                  <a:tcPr/>
                </a:tc>
                <a:tc>
                  <a:txBody>
                    <a:bodyPr/>
                    <a:lstStyle/>
                    <a:p>
                      <a:r>
                        <a:rPr lang="en-US" baseline="0" dirty="0" smtClean="0"/>
                        <a:t>0.10</a:t>
                      </a:r>
                      <a:r>
                        <a:rPr lang="en-US" baseline="-25000" dirty="0" smtClean="0"/>
                        <a:t> </a:t>
                      </a:r>
                      <a:r>
                        <a:rPr lang="en-US" dirty="0" smtClean="0"/>
                        <a:t>= 0.165</a:t>
                      </a:r>
                      <a:r>
                        <a:rPr lang="en-US" baseline="0" dirty="0" smtClean="0"/>
                        <a:t> </a:t>
                      </a:r>
                      <a:r>
                        <a:rPr lang="en-US" dirty="0" smtClean="0"/>
                        <a:t>-</a:t>
                      </a:r>
                      <a:r>
                        <a:rPr lang="en-US" baseline="0" dirty="0" smtClean="0"/>
                        <a:t> </a:t>
                      </a:r>
                      <a:r>
                        <a:rPr lang="en-US" dirty="0" smtClean="0"/>
                        <a:t>D</a:t>
                      </a:r>
                      <a:endParaRPr lang="en-US" dirty="0"/>
                    </a:p>
                  </a:txBody>
                  <a:tcPr/>
                </a:tc>
                <a:tc>
                  <a:txBody>
                    <a:bodyPr/>
                    <a:lstStyle/>
                    <a:p>
                      <a:r>
                        <a:rPr lang="en-US" dirty="0" smtClean="0"/>
                        <a:t>q</a:t>
                      </a:r>
                      <a:r>
                        <a:rPr lang="en-US" baseline="-25000" dirty="0" smtClean="0"/>
                        <a:t>1</a:t>
                      </a:r>
                    </a:p>
                  </a:txBody>
                  <a:tcPr/>
                </a:tc>
              </a:tr>
              <a:tr h="370840">
                <a:tc>
                  <a:txBody>
                    <a:bodyPr/>
                    <a:lstStyle/>
                    <a:p>
                      <a:r>
                        <a:rPr lang="en-US" dirty="0" smtClean="0"/>
                        <a:t>B</a:t>
                      </a:r>
                      <a:r>
                        <a:rPr lang="en-US" baseline="-25000" dirty="0" smtClean="0"/>
                        <a:t>2</a:t>
                      </a:r>
                      <a:endParaRPr lang="en-US" baseline="-25000" dirty="0"/>
                    </a:p>
                  </a:txBody>
                  <a:tcPr/>
                </a:tc>
                <a:tc>
                  <a:txBody>
                    <a:bodyPr/>
                    <a:lstStyle/>
                    <a:p>
                      <a:r>
                        <a:rPr lang="en-US" baseline="0" dirty="0" smtClean="0"/>
                        <a:t>0.27</a:t>
                      </a:r>
                      <a:r>
                        <a:rPr lang="en-US" dirty="0" smtClean="0"/>
                        <a:t> = 0.335 - D</a:t>
                      </a:r>
                      <a:endParaRPr lang="en-US" dirty="0"/>
                    </a:p>
                  </a:txBody>
                  <a:tcPr/>
                </a:tc>
                <a:tc>
                  <a:txBody>
                    <a:bodyPr/>
                    <a:lstStyle/>
                    <a:p>
                      <a:r>
                        <a:rPr lang="en-US" baseline="0" dirty="0" smtClean="0"/>
                        <a:t>0.40</a:t>
                      </a:r>
                      <a:r>
                        <a:rPr lang="en-US" dirty="0" smtClean="0"/>
                        <a:t> = 0.335</a:t>
                      </a:r>
                      <a:r>
                        <a:rPr lang="en-US" baseline="0" dirty="0" smtClean="0"/>
                        <a:t> + D</a:t>
                      </a:r>
                      <a:endParaRPr lang="en-US" dirty="0"/>
                    </a:p>
                  </a:txBody>
                  <a:tcPr/>
                </a:tc>
                <a:tc>
                  <a:txBody>
                    <a:bodyPr/>
                    <a:lstStyle/>
                    <a:p>
                      <a:r>
                        <a:rPr lang="en-US" dirty="0" smtClean="0"/>
                        <a:t>q</a:t>
                      </a:r>
                      <a:r>
                        <a:rPr lang="en-US" baseline="-25000" dirty="0" smtClean="0"/>
                        <a:t>2</a:t>
                      </a:r>
                      <a:endParaRPr lang="en-US" baseline="-25000" dirty="0"/>
                    </a:p>
                  </a:txBody>
                  <a:tcPr/>
                </a:tc>
              </a:tr>
              <a:tr h="370840">
                <a:tc>
                  <a:txBody>
                    <a:bodyPr/>
                    <a:lstStyle/>
                    <a:p>
                      <a:endParaRPr lang="en-US"/>
                    </a:p>
                  </a:txBody>
                  <a:tcPr/>
                </a:tc>
                <a:tc>
                  <a:txBody>
                    <a:bodyPr/>
                    <a:lstStyle/>
                    <a:p>
                      <a:r>
                        <a:rPr lang="en-US" dirty="0" smtClean="0"/>
                        <a:t>p</a:t>
                      </a:r>
                      <a:r>
                        <a:rPr lang="en-US" baseline="-25000" dirty="0" smtClean="0"/>
                        <a:t>1</a:t>
                      </a:r>
                      <a:endParaRPr lang="en-US" baseline="-25000" dirty="0"/>
                    </a:p>
                  </a:txBody>
                  <a:tcPr/>
                </a:tc>
                <a:tc>
                  <a:txBody>
                    <a:bodyPr/>
                    <a:lstStyle/>
                    <a:p>
                      <a:r>
                        <a:rPr lang="en-US" dirty="0" smtClean="0"/>
                        <a:t>p</a:t>
                      </a:r>
                      <a:r>
                        <a:rPr lang="en-US" baseline="-25000" dirty="0" smtClean="0"/>
                        <a:t>2</a:t>
                      </a:r>
                      <a:endParaRPr lang="en-US" baseline="-25000" dirty="0"/>
                    </a:p>
                  </a:txBody>
                  <a:tcPr/>
                </a:tc>
                <a:tc>
                  <a:txBody>
                    <a:bodyPr/>
                    <a:lstStyle/>
                    <a:p>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64038969"/>
              </p:ext>
            </p:extLst>
          </p:nvPr>
        </p:nvGraphicFramePr>
        <p:xfrm>
          <a:off x="130732" y="3015762"/>
          <a:ext cx="4050028" cy="1483360"/>
        </p:xfrm>
        <a:graphic>
          <a:graphicData uri="http://schemas.openxmlformats.org/drawingml/2006/table">
            <a:tbl>
              <a:tblPr firstRow="1" bandRow="1">
                <a:tableStyleId>{5C22544A-7EE6-4342-B048-85BDC9FD1C3A}</a:tableStyleId>
              </a:tblPr>
              <a:tblGrid>
                <a:gridCol w="426976"/>
                <a:gridCol w="1531392"/>
                <a:gridCol w="1475366"/>
                <a:gridCol w="616294"/>
              </a:tblGrid>
              <a:tr h="370840">
                <a:tc>
                  <a:txBody>
                    <a:bodyPr/>
                    <a:lstStyle/>
                    <a:p>
                      <a:endParaRPr lang="en-US" dirty="0"/>
                    </a:p>
                  </a:txBody>
                  <a:tcPr/>
                </a:tc>
                <a:tc>
                  <a:txBody>
                    <a:bodyPr/>
                    <a:lstStyle/>
                    <a:p>
                      <a:r>
                        <a:rPr lang="en-US" dirty="0" smtClean="0"/>
                        <a:t>A</a:t>
                      </a:r>
                      <a:r>
                        <a:rPr lang="en-US" baseline="-25000" dirty="0" smtClean="0"/>
                        <a:t>1</a:t>
                      </a:r>
                      <a:endParaRPr lang="en-US" baseline="-25000" dirty="0"/>
                    </a:p>
                  </a:txBody>
                  <a:tcPr/>
                </a:tc>
                <a:tc>
                  <a:txBody>
                    <a:bodyPr/>
                    <a:lstStyle/>
                    <a:p>
                      <a:r>
                        <a:rPr lang="en-US" dirty="0" smtClean="0"/>
                        <a:t>A</a:t>
                      </a:r>
                      <a:r>
                        <a:rPr lang="en-US" baseline="-25000" dirty="0" smtClean="0"/>
                        <a:t>2</a:t>
                      </a:r>
                      <a:endParaRPr lang="en-US" baseline="-25000" dirty="0"/>
                    </a:p>
                  </a:txBody>
                  <a:tcPr/>
                </a:tc>
                <a:tc>
                  <a:txBody>
                    <a:bodyPr/>
                    <a:lstStyle/>
                    <a:p>
                      <a:endParaRPr lang="en-US" dirty="0"/>
                    </a:p>
                  </a:txBody>
                  <a:tcPr/>
                </a:tc>
              </a:tr>
              <a:tr h="370840">
                <a:tc>
                  <a:txBody>
                    <a:bodyPr/>
                    <a:lstStyle/>
                    <a:p>
                      <a:r>
                        <a:rPr lang="en-US" dirty="0" smtClean="0"/>
                        <a:t>B</a:t>
                      </a:r>
                      <a:r>
                        <a:rPr lang="en-US" baseline="-25000" dirty="0" smtClean="0"/>
                        <a:t>1</a:t>
                      </a:r>
                      <a:endParaRPr lang="en-US" baseline="-25000" dirty="0"/>
                    </a:p>
                  </a:txBody>
                  <a:tcPr/>
                </a:tc>
                <a:tc>
                  <a:txBody>
                    <a:bodyPr/>
                    <a:lstStyle/>
                    <a:p>
                      <a:r>
                        <a:rPr lang="en-US" baseline="0" dirty="0" smtClean="0"/>
                        <a:t>x</a:t>
                      </a:r>
                      <a:r>
                        <a:rPr lang="en-US" baseline="-25000" dirty="0" smtClean="0"/>
                        <a:t>11</a:t>
                      </a:r>
                      <a:r>
                        <a:rPr lang="en-US" dirty="0" smtClean="0"/>
                        <a:t> = p</a:t>
                      </a:r>
                      <a:r>
                        <a:rPr lang="en-US" baseline="-25000" dirty="0" smtClean="0"/>
                        <a:t>1</a:t>
                      </a:r>
                      <a:r>
                        <a:rPr lang="en-US" dirty="0" smtClean="0"/>
                        <a:t>q</a:t>
                      </a:r>
                      <a:r>
                        <a:rPr lang="en-US" baseline="-25000" dirty="0" smtClean="0"/>
                        <a:t>1</a:t>
                      </a:r>
                      <a:r>
                        <a:rPr lang="en-US" dirty="0" smtClean="0"/>
                        <a:t> + D</a:t>
                      </a:r>
                      <a:endParaRPr lang="en-US" dirty="0"/>
                    </a:p>
                  </a:txBody>
                  <a:tcPr/>
                </a:tc>
                <a:tc>
                  <a:txBody>
                    <a:bodyPr/>
                    <a:lstStyle/>
                    <a:p>
                      <a:r>
                        <a:rPr lang="en-US" baseline="0" dirty="0" smtClean="0"/>
                        <a:t>x</a:t>
                      </a:r>
                      <a:r>
                        <a:rPr lang="en-US" baseline="-25000" dirty="0" smtClean="0"/>
                        <a:t>21 </a:t>
                      </a:r>
                      <a:r>
                        <a:rPr lang="en-US" dirty="0" smtClean="0"/>
                        <a:t>= p</a:t>
                      </a:r>
                      <a:r>
                        <a:rPr lang="en-US" baseline="-25000" dirty="0" smtClean="0"/>
                        <a:t>2</a:t>
                      </a:r>
                      <a:r>
                        <a:rPr lang="en-US" dirty="0" smtClean="0"/>
                        <a:t>q</a:t>
                      </a:r>
                      <a:r>
                        <a:rPr lang="en-US" baseline="-25000" dirty="0" smtClean="0"/>
                        <a:t>1</a:t>
                      </a:r>
                      <a:r>
                        <a:rPr lang="en-US" baseline="0" dirty="0" smtClean="0"/>
                        <a:t> </a:t>
                      </a:r>
                      <a:r>
                        <a:rPr lang="en-US" dirty="0" smtClean="0"/>
                        <a:t>-</a:t>
                      </a:r>
                      <a:r>
                        <a:rPr lang="en-US" baseline="0" dirty="0" smtClean="0"/>
                        <a:t> </a:t>
                      </a:r>
                      <a:r>
                        <a:rPr lang="en-US" dirty="0" smtClean="0"/>
                        <a:t>D</a:t>
                      </a:r>
                      <a:endParaRPr lang="en-US" dirty="0"/>
                    </a:p>
                  </a:txBody>
                  <a:tcPr/>
                </a:tc>
                <a:tc>
                  <a:txBody>
                    <a:bodyPr/>
                    <a:lstStyle/>
                    <a:p>
                      <a:r>
                        <a:rPr lang="en-US" dirty="0" smtClean="0"/>
                        <a:t>q</a:t>
                      </a:r>
                      <a:r>
                        <a:rPr lang="en-US" baseline="-25000" dirty="0" smtClean="0"/>
                        <a:t>1</a:t>
                      </a:r>
                    </a:p>
                  </a:txBody>
                  <a:tcPr/>
                </a:tc>
              </a:tr>
              <a:tr h="370840">
                <a:tc>
                  <a:txBody>
                    <a:bodyPr/>
                    <a:lstStyle/>
                    <a:p>
                      <a:r>
                        <a:rPr lang="en-US" dirty="0" smtClean="0"/>
                        <a:t>B</a:t>
                      </a:r>
                      <a:r>
                        <a:rPr lang="en-US" baseline="-25000" dirty="0" smtClean="0"/>
                        <a:t>2</a:t>
                      </a:r>
                      <a:endParaRPr lang="en-US" baseline="-25000" dirty="0"/>
                    </a:p>
                  </a:txBody>
                  <a:tcPr/>
                </a:tc>
                <a:tc>
                  <a:txBody>
                    <a:bodyPr/>
                    <a:lstStyle/>
                    <a:p>
                      <a:r>
                        <a:rPr lang="en-US" baseline="0" dirty="0" smtClean="0"/>
                        <a:t>x</a:t>
                      </a:r>
                      <a:r>
                        <a:rPr lang="en-US" baseline="-25000" dirty="0" smtClean="0"/>
                        <a:t>12</a:t>
                      </a:r>
                      <a:r>
                        <a:rPr lang="en-US" dirty="0" smtClean="0"/>
                        <a:t> = p</a:t>
                      </a:r>
                      <a:r>
                        <a:rPr lang="en-US" baseline="-25000" dirty="0" smtClean="0"/>
                        <a:t>1</a:t>
                      </a:r>
                      <a:r>
                        <a:rPr lang="en-US" dirty="0" smtClean="0"/>
                        <a:t>q</a:t>
                      </a:r>
                      <a:r>
                        <a:rPr lang="en-US" baseline="-25000" dirty="0" smtClean="0"/>
                        <a:t>2</a:t>
                      </a:r>
                      <a:r>
                        <a:rPr lang="en-US" dirty="0" smtClean="0"/>
                        <a:t> - D</a:t>
                      </a:r>
                      <a:endParaRPr lang="en-US" dirty="0"/>
                    </a:p>
                  </a:txBody>
                  <a:tcPr/>
                </a:tc>
                <a:tc>
                  <a:txBody>
                    <a:bodyPr/>
                    <a:lstStyle/>
                    <a:p>
                      <a:r>
                        <a:rPr lang="en-US" baseline="0" dirty="0" smtClean="0"/>
                        <a:t>x</a:t>
                      </a:r>
                      <a:r>
                        <a:rPr lang="en-US" baseline="-25000" dirty="0" smtClean="0"/>
                        <a:t>22</a:t>
                      </a:r>
                      <a:r>
                        <a:rPr lang="en-US" dirty="0" smtClean="0"/>
                        <a:t> = p</a:t>
                      </a:r>
                      <a:r>
                        <a:rPr lang="en-US" baseline="-25000" dirty="0" smtClean="0"/>
                        <a:t>2</a:t>
                      </a:r>
                      <a:r>
                        <a:rPr lang="en-US" dirty="0" smtClean="0"/>
                        <a:t>q</a:t>
                      </a:r>
                      <a:r>
                        <a:rPr lang="en-US" baseline="-25000" dirty="0" smtClean="0"/>
                        <a:t>2</a:t>
                      </a:r>
                      <a:r>
                        <a:rPr lang="en-US" baseline="0" dirty="0" smtClean="0"/>
                        <a:t> + D</a:t>
                      </a:r>
                      <a:endParaRPr lang="en-US" dirty="0"/>
                    </a:p>
                  </a:txBody>
                  <a:tcPr/>
                </a:tc>
                <a:tc>
                  <a:txBody>
                    <a:bodyPr/>
                    <a:lstStyle/>
                    <a:p>
                      <a:r>
                        <a:rPr lang="en-US" dirty="0" smtClean="0"/>
                        <a:t>q</a:t>
                      </a:r>
                      <a:r>
                        <a:rPr lang="en-US" baseline="-25000" dirty="0" smtClean="0"/>
                        <a:t>2</a:t>
                      </a:r>
                      <a:endParaRPr lang="en-US" baseline="-25000" dirty="0"/>
                    </a:p>
                  </a:txBody>
                  <a:tcPr/>
                </a:tc>
              </a:tr>
              <a:tr h="370840">
                <a:tc>
                  <a:txBody>
                    <a:bodyPr/>
                    <a:lstStyle/>
                    <a:p>
                      <a:endParaRPr lang="en-US"/>
                    </a:p>
                  </a:txBody>
                  <a:tcPr/>
                </a:tc>
                <a:tc>
                  <a:txBody>
                    <a:bodyPr/>
                    <a:lstStyle/>
                    <a:p>
                      <a:r>
                        <a:rPr lang="en-US" dirty="0" smtClean="0"/>
                        <a:t>p</a:t>
                      </a:r>
                      <a:r>
                        <a:rPr lang="en-US" baseline="-25000" dirty="0" smtClean="0"/>
                        <a:t>1</a:t>
                      </a:r>
                      <a:endParaRPr lang="en-US" baseline="-25000" dirty="0"/>
                    </a:p>
                  </a:txBody>
                  <a:tcPr/>
                </a:tc>
                <a:tc>
                  <a:txBody>
                    <a:bodyPr/>
                    <a:lstStyle/>
                    <a:p>
                      <a:r>
                        <a:rPr lang="en-US" dirty="0" smtClean="0"/>
                        <a:t>p</a:t>
                      </a:r>
                      <a:r>
                        <a:rPr lang="en-US" baseline="-25000" dirty="0" smtClean="0"/>
                        <a:t>2</a:t>
                      </a:r>
                      <a:endParaRPr lang="en-US" baseline="-25000" dirty="0"/>
                    </a:p>
                  </a:txBody>
                  <a:tcPr/>
                </a:tc>
                <a:tc>
                  <a:txBody>
                    <a:bodyPr/>
                    <a:lstStyle/>
                    <a:p>
                      <a:endParaRPr lang="en-US" dirty="0"/>
                    </a:p>
                  </a:txBody>
                  <a:tcPr/>
                </a:tc>
              </a:tr>
            </a:tbl>
          </a:graphicData>
        </a:graphic>
      </p:graphicFrame>
      <p:sp>
        <p:nvSpPr>
          <p:cNvPr id="8" name="TextBox 7"/>
          <p:cNvSpPr txBox="1"/>
          <p:nvPr/>
        </p:nvSpPr>
        <p:spPr>
          <a:xfrm>
            <a:off x="457200" y="4739032"/>
            <a:ext cx="1368133" cy="461665"/>
          </a:xfrm>
          <a:prstGeom prst="rect">
            <a:avLst/>
          </a:prstGeom>
          <a:noFill/>
        </p:spPr>
        <p:txBody>
          <a:bodyPr wrap="none" rtlCol="0">
            <a:spAutoFit/>
          </a:bodyPr>
          <a:lstStyle/>
          <a:p>
            <a:r>
              <a:rPr lang="en-US" sz="2400" dirty="0" smtClean="0"/>
              <a:t>D = 0.065</a:t>
            </a:r>
            <a:endParaRPr lang="en-US" sz="2400" dirty="0"/>
          </a:p>
        </p:txBody>
      </p:sp>
      <p:sp>
        <p:nvSpPr>
          <p:cNvPr id="9" name="TextBox 8"/>
          <p:cNvSpPr txBox="1"/>
          <p:nvPr/>
        </p:nvSpPr>
        <p:spPr>
          <a:xfrm>
            <a:off x="457200" y="5295104"/>
            <a:ext cx="4109569" cy="461665"/>
          </a:xfrm>
          <a:prstGeom prst="rect">
            <a:avLst/>
          </a:prstGeom>
          <a:noFill/>
        </p:spPr>
        <p:txBody>
          <a:bodyPr wrap="none" rtlCol="0">
            <a:spAutoFit/>
          </a:bodyPr>
          <a:lstStyle/>
          <a:p>
            <a:r>
              <a:rPr lang="en-US" sz="2400" dirty="0" err="1" smtClean="0"/>
              <a:t>D</a:t>
            </a:r>
            <a:r>
              <a:rPr lang="en-US" sz="2400" baseline="-25000" dirty="0" err="1" smtClean="0"/>
              <a:t>max</a:t>
            </a:r>
            <a:r>
              <a:rPr lang="en-US" sz="2400" dirty="0" smtClean="0"/>
              <a:t>= min(0.335, </a:t>
            </a:r>
            <a:r>
              <a:rPr lang="en-US" sz="2400" dirty="0" smtClean="0"/>
              <a:t>0.165) </a:t>
            </a:r>
            <a:r>
              <a:rPr lang="en-US" sz="2400" dirty="0" smtClean="0"/>
              <a:t>, D &gt; 0</a:t>
            </a:r>
            <a:endParaRPr lang="en-US" sz="2400" dirty="0"/>
          </a:p>
        </p:txBody>
      </p:sp>
      <p:sp>
        <p:nvSpPr>
          <p:cNvPr id="10" name="TextBox 9"/>
          <p:cNvSpPr txBox="1"/>
          <p:nvPr/>
        </p:nvSpPr>
        <p:spPr>
          <a:xfrm>
            <a:off x="457200" y="5917578"/>
            <a:ext cx="3448029" cy="461665"/>
          </a:xfrm>
          <a:prstGeom prst="rect">
            <a:avLst/>
          </a:prstGeom>
          <a:noFill/>
        </p:spPr>
        <p:txBody>
          <a:bodyPr wrap="none" rtlCol="0">
            <a:spAutoFit/>
          </a:bodyPr>
          <a:lstStyle/>
          <a:p>
            <a:r>
              <a:rPr lang="en-US" sz="2400" dirty="0" smtClean="0"/>
              <a:t>D’ = 0.065 / 0.165 = 0.394</a:t>
            </a:r>
            <a:endParaRPr lang="en-US" sz="2400" dirty="0"/>
          </a:p>
        </p:txBody>
      </p:sp>
      <p:sp>
        <p:nvSpPr>
          <p:cNvPr id="13" name="TextBox 12"/>
          <p:cNvSpPr txBox="1"/>
          <p:nvPr/>
        </p:nvSpPr>
        <p:spPr>
          <a:xfrm>
            <a:off x="4898616" y="4554366"/>
            <a:ext cx="3987540" cy="1754327"/>
          </a:xfrm>
          <a:prstGeom prst="rect">
            <a:avLst/>
          </a:prstGeom>
          <a:noFill/>
        </p:spPr>
        <p:txBody>
          <a:bodyPr wrap="none" rtlCol="0">
            <a:spAutoFit/>
          </a:bodyPr>
          <a:lstStyle/>
          <a:p>
            <a:r>
              <a:rPr lang="en-US" dirty="0" smtClean="0"/>
              <a:t>D is dependent on allele frequencies</a:t>
            </a:r>
          </a:p>
          <a:p>
            <a:endParaRPr lang="en-US" dirty="0"/>
          </a:p>
          <a:p>
            <a:r>
              <a:rPr lang="en-US" dirty="0" smtClean="0"/>
              <a:t>D’ attempts to compensate for this by</a:t>
            </a:r>
            <a:br>
              <a:rPr lang="en-US" dirty="0" smtClean="0"/>
            </a:br>
            <a:r>
              <a:rPr lang="en-US" dirty="0" smtClean="0"/>
              <a:t>normalizing on the maximum achievable</a:t>
            </a:r>
            <a:br>
              <a:rPr lang="en-US" dirty="0" smtClean="0"/>
            </a:br>
            <a:r>
              <a:rPr lang="en-US" dirty="0" smtClean="0"/>
              <a:t>haplotype frequency given the allele</a:t>
            </a:r>
            <a:br>
              <a:rPr lang="en-US" dirty="0" smtClean="0"/>
            </a:br>
            <a:r>
              <a:rPr lang="en-US" dirty="0" smtClean="0"/>
              <a:t>frequencies</a:t>
            </a:r>
            <a:endParaRPr lang="en-US" dirty="0"/>
          </a:p>
        </p:txBody>
      </p:sp>
    </p:spTree>
    <p:extLst>
      <p:ext uri="{BB962C8B-B14F-4D97-AF65-F5344CB8AC3E}">
        <p14:creationId xmlns:p14="http://schemas.microsoft.com/office/powerpoint/2010/main" val="223989072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29"/>
            <a:ext cx="8229600" cy="1143000"/>
          </a:xfrm>
        </p:spPr>
        <p:txBody>
          <a:bodyPr/>
          <a:lstStyle/>
          <a:p>
            <a:r>
              <a:rPr lang="en-US" dirty="0" smtClean="0"/>
              <a:t>Visualizing LD</a:t>
            </a:r>
            <a:endParaRPr lang="en-US" dirty="0"/>
          </a:p>
        </p:txBody>
      </p:sp>
      <p:pic>
        <p:nvPicPr>
          <p:cNvPr id="4" name="Picture 3"/>
          <p:cNvPicPr>
            <a:picLocks noChangeAspect="1"/>
          </p:cNvPicPr>
          <p:nvPr/>
        </p:nvPicPr>
        <p:blipFill rotWithShape="1">
          <a:blip r:embed="rId2"/>
          <a:srcRect l="17129" r="16358"/>
          <a:stretch/>
        </p:blipFill>
        <p:spPr>
          <a:xfrm>
            <a:off x="2631962" y="899695"/>
            <a:ext cx="6081890" cy="5654040"/>
          </a:xfrm>
          <a:prstGeom prst="rect">
            <a:avLst/>
          </a:prstGeom>
        </p:spPr>
      </p:pic>
      <p:sp>
        <p:nvSpPr>
          <p:cNvPr id="5" name="TextBox 4"/>
          <p:cNvSpPr txBox="1"/>
          <p:nvPr/>
        </p:nvSpPr>
        <p:spPr>
          <a:xfrm>
            <a:off x="208741" y="4735125"/>
            <a:ext cx="1505540" cy="461665"/>
          </a:xfrm>
          <a:prstGeom prst="rect">
            <a:avLst/>
          </a:prstGeom>
          <a:noFill/>
        </p:spPr>
        <p:txBody>
          <a:bodyPr wrap="none" rtlCol="0">
            <a:spAutoFit/>
          </a:bodyPr>
          <a:lstStyle/>
          <a:p>
            <a:r>
              <a:rPr lang="en-US" sz="2400" dirty="0" err="1" smtClean="0"/>
              <a:t>Haploview</a:t>
            </a:r>
            <a:endParaRPr lang="en-US" sz="2400" dirty="0"/>
          </a:p>
        </p:txBody>
      </p:sp>
      <p:sp>
        <p:nvSpPr>
          <p:cNvPr id="6" name="TextBox 5"/>
          <p:cNvSpPr txBox="1"/>
          <p:nvPr/>
        </p:nvSpPr>
        <p:spPr>
          <a:xfrm>
            <a:off x="4372" y="6582933"/>
            <a:ext cx="8185279" cy="276999"/>
          </a:xfrm>
          <a:prstGeom prst="rect">
            <a:avLst/>
          </a:prstGeom>
          <a:noFill/>
        </p:spPr>
        <p:txBody>
          <a:bodyPr wrap="none" rtlCol="0">
            <a:spAutoFit/>
          </a:bodyPr>
          <a:lstStyle/>
          <a:p>
            <a:r>
              <a:rPr lang="en-US" sz="1200" dirty="0" smtClean="0"/>
              <a:t>http://</a:t>
            </a:r>
            <a:r>
              <a:rPr lang="en-US" sz="1200" dirty="0" err="1" smtClean="0"/>
              <a:t>www.broadinstitute.org</a:t>
            </a:r>
            <a:r>
              <a:rPr lang="en-US" sz="1200" dirty="0" smtClean="0"/>
              <a:t>/scientific-community/science/programs/medical-and-population-genetics/</a:t>
            </a:r>
            <a:r>
              <a:rPr lang="en-US" sz="1200" dirty="0" err="1" smtClean="0"/>
              <a:t>haploview</a:t>
            </a:r>
            <a:r>
              <a:rPr lang="en-US" sz="1200" dirty="0" smtClean="0"/>
              <a:t>/</a:t>
            </a:r>
            <a:r>
              <a:rPr lang="en-US" sz="1200" dirty="0" err="1" smtClean="0"/>
              <a:t>haploview</a:t>
            </a:r>
            <a:endParaRPr lang="en-US" sz="1200" dirty="0"/>
          </a:p>
        </p:txBody>
      </p:sp>
    </p:spTree>
    <p:extLst>
      <p:ext uri="{BB962C8B-B14F-4D97-AF65-F5344CB8AC3E}">
        <p14:creationId xmlns:p14="http://schemas.microsoft.com/office/powerpoint/2010/main" val="3552566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29"/>
            <a:ext cx="8229600" cy="1143000"/>
          </a:xfrm>
        </p:spPr>
        <p:txBody>
          <a:bodyPr/>
          <a:lstStyle/>
          <a:p>
            <a:r>
              <a:rPr lang="en-US" dirty="0" err="1" smtClean="0"/>
              <a:t>HapMap</a:t>
            </a:r>
            <a:r>
              <a:rPr lang="en-US" dirty="0" smtClean="0"/>
              <a:t> Project</a:t>
            </a:r>
            <a:endParaRPr lang="en-US" dirty="0"/>
          </a:p>
        </p:txBody>
      </p:sp>
      <p:pic>
        <p:nvPicPr>
          <p:cNvPr id="5" name="Picture 4"/>
          <p:cNvPicPr>
            <a:picLocks noChangeAspect="1"/>
          </p:cNvPicPr>
          <p:nvPr/>
        </p:nvPicPr>
        <p:blipFill>
          <a:blip r:embed="rId3"/>
          <a:stretch>
            <a:fillRect/>
          </a:stretch>
        </p:blipFill>
        <p:spPr>
          <a:xfrm>
            <a:off x="457200" y="1149529"/>
            <a:ext cx="8509000" cy="3162981"/>
          </a:xfrm>
          <a:prstGeom prst="rect">
            <a:avLst/>
          </a:prstGeom>
        </p:spPr>
      </p:pic>
      <p:sp>
        <p:nvSpPr>
          <p:cNvPr id="6" name="TextBox 5"/>
          <p:cNvSpPr txBox="1"/>
          <p:nvPr/>
        </p:nvSpPr>
        <p:spPr>
          <a:xfrm>
            <a:off x="592667" y="4572003"/>
            <a:ext cx="8411678" cy="646331"/>
          </a:xfrm>
          <a:prstGeom prst="rect">
            <a:avLst/>
          </a:prstGeom>
          <a:noFill/>
        </p:spPr>
        <p:txBody>
          <a:bodyPr wrap="none" rtlCol="0">
            <a:spAutoFit/>
          </a:bodyPr>
          <a:lstStyle/>
          <a:p>
            <a:r>
              <a:rPr lang="en-US" dirty="0" smtClean="0"/>
              <a:t>Project goal: Generate a haplotype map of the human population to serve as a resource</a:t>
            </a:r>
            <a:br>
              <a:rPr lang="en-US" dirty="0" smtClean="0"/>
            </a:br>
            <a:r>
              <a:rPr lang="en-US" dirty="0" smtClean="0"/>
              <a:t>for genetic association testing</a:t>
            </a:r>
            <a:endParaRPr lang="en-US" dirty="0"/>
          </a:p>
        </p:txBody>
      </p:sp>
    </p:spTree>
    <p:extLst>
      <p:ext uri="{BB962C8B-B14F-4D97-AF65-F5344CB8AC3E}">
        <p14:creationId xmlns:p14="http://schemas.microsoft.com/office/powerpoint/2010/main" val="29529183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Contact info</a:t>
            </a:r>
          </a:p>
          <a:p>
            <a:pPr lvl="1"/>
            <a:r>
              <a:rPr lang="en-US" dirty="0" smtClean="0">
                <a:hlinkClick r:id="rId2"/>
              </a:rPr>
              <a:t>hkcarter@ucsd.edu</a:t>
            </a:r>
            <a:endParaRPr lang="en-US" dirty="0" smtClean="0"/>
          </a:p>
          <a:p>
            <a:pPr lvl="1"/>
            <a:r>
              <a:rPr lang="en-US" dirty="0" smtClean="0"/>
              <a:t>BRFII 3A14</a:t>
            </a:r>
          </a:p>
          <a:p>
            <a:pPr lvl="2"/>
            <a:r>
              <a:rPr lang="en-US" dirty="0" smtClean="0"/>
              <a:t>Monday, Wednesday </a:t>
            </a:r>
            <a:r>
              <a:rPr lang="en-US" dirty="0" smtClean="0"/>
              <a:t>1-</a:t>
            </a:r>
            <a:r>
              <a:rPr lang="en-US" dirty="0"/>
              <a:t>3</a:t>
            </a:r>
            <a:endParaRPr lang="en-US" dirty="0" smtClean="0"/>
          </a:p>
        </p:txBody>
      </p:sp>
    </p:spTree>
    <p:extLst>
      <p:ext uri="{BB962C8B-B14F-4D97-AF65-F5344CB8AC3E}">
        <p14:creationId xmlns:p14="http://schemas.microsoft.com/office/powerpoint/2010/main" val="25122149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HapMap</a:t>
            </a:r>
            <a:r>
              <a:rPr lang="en-US" dirty="0" smtClean="0"/>
              <a:t> Project</a:t>
            </a:r>
            <a:endParaRPr lang="en-US" dirty="0"/>
          </a:p>
        </p:txBody>
      </p:sp>
      <p:pic>
        <p:nvPicPr>
          <p:cNvPr id="4" name="Picture 3"/>
          <p:cNvPicPr>
            <a:picLocks noChangeAspect="1"/>
          </p:cNvPicPr>
          <p:nvPr/>
        </p:nvPicPr>
        <p:blipFill>
          <a:blip r:embed="rId3"/>
          <a:stretch>
            <a:fillRect/>
          </a:stretch>
        </p:blipFill>
        <p:spPr>
          <a:xfrm>
            <a:off x="20098" y="1834444"/>
            <a:ext cx="6160568" cy="3665538"/>
          </a:xfrm>
          <a:prstGeom prst="rect">
            <a:avLst/>
          </a:prstGeom>
        </p:spPr>
      </p:pic>
      <p:sp>
        <p:nvSpPr>
          <p:cNvPr id="5" name="Rectangle 4"/>
          <p:cNvSpPr/>
          <p:nvPr/>
        </p:nvSpPr>
        <p:spPr>
          <a:xfrm>
            <a:off x="6124222" y="1982421"/>
            <a:ext cx="3019778" cy="3970318"/>
          </a:xfrm>
          <a:prstGeom prst="rect">
            <a:avLst/>
          </a:prstGeom>
        </p:spPr>
        <p:txBody>
          <a:bodyPr wrap="square">
            <a:spAutoFit/>
          </a:bodyPr>
          <a:lstStyle/>
          <a:p>
            <a:pPr marL="342900" indent="-342900">
              <a:buAutoNum type="alphaLcParenBoth"/>
            </a:pPr>
            <a:r>
              <a:rPr lang="en-US" dirty="0" smtClean="0"/>
              <a:t>Single nucleotide polymorphisms(SNPs) are identified in DNA samples from multiple individuals. </a:t>
            </a:r>
          </a:p>
          <a:p>
            <a:pPr marL="342900" indent="-342900">
              <a:buAutoNum type="alphaLcParenBoth"/>
            </a:pPr>
            <a:endParaRPr lang="en-US" dirty="0" smtClean="0"/>
          </a:p>
          <a:p>
            <a:pPr marL="342900" indent="-342900">
              <a:buAutoNum type="alphaLcParenBoth"/>
            </a:pPr>
            <a:r>
              <a:rPr lang="en-US" dirty="0" smtClean="0"/>
              <a:t>Adjacent SNPs that are inherited together are compiled into "haplotypes." </a:t>
            </a:r>
          </a:p>
          <a:p>
            <a:pPr marL="342900" indent="-342900">
              <a:buAutoNum type="alphaLcParenBoth"/>
            </a:pPr>
            <a:endParaRPr lang="en-US" dirty="0"/>
          </a:p>
          <a:p>
            <a:pPr marL="342900" indent="-342900">
              <a:buAutoNum type="alphaLcParenBoth"/>
            </a:pPr>
            <a:r>
              <a:rPr lang="en-US" dirty="0" smtClean="0"/>
              <a:t>"Tag" SNPs within haplotypes are identified that uniquely identify those haplotypes.</a:t>
            </a:r>
            <a:endParaRPr lang="en-US" dirty="0"/>
          </a:p>
        </p:txBody>
      </p:sp>
    </p:spTree>
    <p:extLst>
      <p:ext uri="{BB962C8B-B14F-4D97-AF65-F5344CB8AC3E}">
        <p14:creationId xmlns:p14="http://schemas.microsoft.com/office/powerpoint/2010/main" val="21756574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861"/>
            <a:ext cx="8229600" cy="1143000"/>
          </a:xfrm>
        </p:spPr>
        <p:txBody>
          <a:bodyPr/>
          <a:lstStyle/>
          <a:p>
            <a:r>
              <a:rPr lang="en-US" dirty="0" smtClean="0"/>
              <a:t>Genome-wide association studies</a:t>
            </a:r>
            <a:endParaRPr lang="en-US" dirty="0"/>
          </a:p>
        </p:txBody>
      </p:sp>
      <p:sp>
        <p:nvSpPr>
          <p:cNvPr id="3" name="Content Placeholder 2"/>
          <p:cNvSpPr>
            <a:spLocks noGrp="1"/>
          </p:cNvSpPr>
          <p:nvPr>
            <p:ph idx="1"/>
          </p:nvPr>
        </p:nvSpPr>
        <p:spPr>
          <a:xfrm>
            <a:off x="273757" y="1600200"/>
            <a:ext cx="3433618" cy="4525963"/>
          </a:xfrm>
        </p:spPr>
        <p:txBody>
          <a:bodyPr>
            <a:normAutofit fontScale="85000" lnSpcReduction="20000"/>
          </a:bodyPr>
          <a:lstStyle/>
          <a:p>
            <a:r>
              <a:rPr lang="en-US" dirty="0" smtClean="0"/>
              <a:t>Goal: </a:t>
            </a:r>
            <a:br>
              <a:rPr lang="en-US" dirty="0" smtClean="0"/>
            </a:br>
            <a:r>
              <a:rPr lang="en-US" dirty="0" smtClean="0"/>
              <a:t>Identify genetic loci that correlate with a phenotype in the population</a:t>
            </a:r>
          </a:p>
          <a:p>
            <a:pPr marL="0" indent="0">
              <a:buNone/>
            </a:pPr>
            <a:endParaRPr lang="en-US" dirty="0"/>
          </a:p>
          <a:p>
            <a:r>
              <a:rPr lang="en-US" dirty="0" smtClean="0"/>
              <a:t>Case-control studies</a:t>
            </a:r>
          </a:p>
          <a:p>
            <a:pPr lvl="1"/>
            <a:r>
              <a:rPr lang="en-US" dirty="0" smtClean="0"/>
              <a:t>Type1&amp;2 diabetes</a:t>
            </a:r>
          </a:p>
          <a:p>
            <a:pPr marL="0" indent="0">
              <a:buNone/>
            </a:pPr>
            <a:endParaRPr lang="en-US" dirty="0" smtClean="0"/>
          </a:p>
          <a:p>
            <a:r>
              <a:rPr lang="en-US" dirty="0" smtClean="0"/>
              <a:t>Quantitative trait association studies</a:t>
            </a:r>
          </a:p>
          <a:p>
            <a:pPr lvl="1"/>
            <a:r>
              <a:rPr lang="en-US" dirty="0" smtClean="0"/>
              <a:t>Height, BMI</a:t>
            </a:r>
            <a:endParaRPr lang="en-US" dirty="0"/>
          </a:p>
        </p:txBody>
      </p:sp>
      <p:pic>
        <p:nvPicPr>
          <p:cNvPr id="4" name="Picture 3"/>
          <p:cNvPicPr>
            <a:picLocks noChangeAspect="1"/>
          </p:cNvPicPr>
          <p:nvPr/>
        </p:nvPicPr>
        <p:blipFill>
          <a:blip r:embed="rId3"/>
          <a:stretch>
            <a:fillRect/>
          </a:stretch>
        </p:blipFill>
        <p:spPr>
          <a:xfrm>
            <a:off x="3890818" y="2038526"/>
            <a:ext cx="5102152" cy="3238757"/>
          </a:xfrm>
          <a:prstGeom prst="rect">
            <a:avLst/>
          </a:prstGeom>
        </p:spPr>
      </p:pic>
      <p:sp>
        <p:nvSpPr>
          <p:cNvPr id="5" name="Rectangle 4"/>
          <p:cNvSpPr/>
          <p:nvPr/>
        </p:nvSpPr>
        <p:spPr>
          <a:xfrm>
            <a:off x="3640667" y="1862666"/>
            <a:ext cx="5503333" cy="31326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697111" y="5107951"/>
            <a:ext cx="5503333" cy="1693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859876" y="5715000"/>
            <a:ext cx="127000" cy="127000"/>
          </a:xfrm>
          <a:prstGeom prst="ellipse">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859876" y="5985052"/>
            <a:ext cx="127000" cy="127000"/>
          </a:xfrm>
          <a:prstGeom prst="ellipse">
            <a:avLst/>
          </a:prstGeom>
          <a:solidFill>
            <a:schemeClr val="accent5"/>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043321" y="5870222"/>
            <a:ext cx="883250" cy="369332"/>
          </a:xfrm>
          <a:prstGeom prst="rect">
            <a:avLst/>
          </a:prstGeom>
          <a:noFill/>
        </p:spPr>
        <p:txBody>
          <a:bodyPr wrap="none" rtlCol="0">
            <a:spAutoFit/>
          </a:bodyPr>
          <a:lstStyle/>
          <a:p>
            <a:r>
              <a:rPr lang="en-US" dirty="0" smtClean="0"/>
              <a:t>Control</a:t>
            </a:r>
            <a:endParaRPr lang="en-US" dirty="0"/>
          </a:p>
        </p:txBody>
      </p:sp>
      <p:sp>
        <p:nvSpPr>
          <p:cNvPr id="10" name="TextBox 9"/>
          <p:cNvSpPr txBox="1"/>
          <p:nvPr/>
        </p:nvSpPr>
        <p:spPr>
          <a:xfrm>
            <a:off x="8043321" y="5602110"/>
            <a:ext cx="623450" cy="369332"/>
          </a:xfrm>
          <a:prstGeom prst="rect">
            <a:avLst/>
          </a:prstGeom>
          <a:noFill/>
        </p:spPr>
        <p:txBody>
          <a:bodyPr wrap="none" rtlCol="0">
            <a:spAutoFit/>
          </a:bodyPr>
          <a:lstStyle/>
          <a:p>
            <a:r>
              <a:rPr lang="en-US" dirty="0" smtClean="0"/>
              <a:t>Case</a:t>
            </a:r>
            <a:endParaRPr lang="en-US" dirty="0"/>
          </a:p>
        </p:txBody>
      </p:sp>
    </p:spTree>
    <p:extLst>
      <p:ext uri="{BB962C8B-B14F-4D97-AF65-F5344CB8AC3E}">
        <p14:creationId xmlns:p14="http://schemas.microsoft.com/office/powerpoint/2010/main" val="146226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842001" y="6529"/>
            <a:ext cx="3053562" cy="6858000"/>
          </a:xfrm>
          <a:prstGeom prst="rect">
            <a:avLst/>
          </a:prstGeom>
        </p:spPr>
      </p:pic>
      <p:sp>
        <p:nvSpPr>
          <p:cNvPr id="2" name="Title 1"/>
          <p:cNvSpPr>
            <a:spLocks noGrp="1"/>
          </p:cNvSpPr>
          <p:nvPr>
            <p:ph type="title"/>
          </p:nvPr>
        </p:nvSpPr>
        <p:spPr>
          <a:xfrm>
            <a:off x="174980" y="6529"/>
            <a:ext cx="5483578" cy="1143000"/>
          </a:xfrm>
        </p:spPr>
        <p:txBody>
          <a:bodyPr>
            <a:normAutofit/>
          </a:bodyPr>
          <a:lstStyle/>
          <a:p>
            <a:r>
              <a:rPr lang="en-US" dirty="0" smtClean="0"/>
              <a:t>Measuring genotypes</a:t>
            </a:r>
            <a:endParaRPr lang="en-US" dirty="0"/>
          </a:p>
        </p:txBody>
      </p:sp>
      <p:sp>
        <p:nvSpPr>
          <p:cNvPr id="3" name="Content Placeholder 2"/>
          <p:cNvSpPr>
            <a:spLocks noGrp="1"/>
          </p:cNvSpPr>
          <p:nvPr>
            <p:ph idx="1"/>
          </p:nvPr>
        </p:nvSpPr>
        <p:spPr>
          <a:xfrm>
            <a:off x="386645" y="1219203"/>
            <a:ext cx="5695244" cy="4525963"/>
          </a:xfrm>
        </p:spPr>
        <p:txBody>
          <a:bodyPr/>
          <a:lstStyle/>
          <a:p>
            <a:r>
              <a:rPr lang="en-US" dirty="0" err="1" smtClean="0"/>
              <a:t>Illumina</a:t>
            </a:r>
            <a:r>
              <a:rPr lang="en-US" dirty="0" smtClean="0"/>
              <a:t> and </a:t>
            </a:r>
            <a:r>
              <a:rPr lang="en-US" dirty="0" err="1" smtClean="0"/>
              <a:t>Affymetrix</a:t>
            </a:r>
            <a:endParaRPr lang="en-US" dirty="0" smtClean="0"/>
          </a:p>
          <a:p>
            <a:pPr lvl="1"/>
            <a:r>
              <a:rPr lang="en-US" dirty="0" smtClean="0"/>
              <a:t>500K ~ 1Million SNPs on chip</a:t>
            </a:r>
            <a:endParaRPr lang="en-US" dirty="0"/>
          </a:p>
        </p:txBody>
      </p:sp>
      <p:pic>
        <p:nvPicPr>
          <p:cNvPr id="5" name="Picture 4"/>
          <p:cNvPicPr>
            <a:picLocks noChangeAspect="1"/>
          </p:cNvPicPr>
          <p:nvPr/>
        </p:nvPicPr>
        <p:blipFill>
          <a:blip r:embed="rId3"/>
          <a:stretch>
            <a:fillRect/>
          </a:stretch>
        </p:blipFill>
        <p:spPr>
          <a:xfrm>
            <a:off x="174980" y="2499033"/>
            <a:ext cx="6306306" cy="3935631"/>
          </a:xfrm>
          <a:prstGeom prst="rect">
            <a:avLst/>
          </a:prstGeom>
        </p:spPr>
      </p:pic>
    </p:spTree>
    <p:extLst>
      <p:ext uri="{BB962C8B-B14F-4D97-AF65-F5344CB8AC3E}">
        <p14:creationId xmlns:p14="http://schemas.microsoft.com/office/powerpoint/2010/main" val="9198287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784"/>
            <a:ext cx="8229600" cy="1143000"/>
          </a:xfrm>
        </p:spPr>
        <p:txBody>
          <a:bodyPr/>
          <a:lstStyle/>
          <a:p>
            <a:r>
              <a:rPr lang="en-US" dirty="0" smtClean="0"/>
              <a:t>Signal Intensity (cluster) Plots</a:t>
            </a:r>
            <a:endParaRPr lang="en-US" dirty="0"/>
          </a:p>
        </p:txBody>
      </p:sp>
      <p:sp>
        <p:nvSpPr>
          <p:cNvPr id="3" name="Content Placeholder 2"/>
          <p:cNvSpPr>
            <a:spLocks noGrp="1"/>
          </p:cNvSpPr>
          <p:nvPr>
            <p:ph idx="1"/>
          </p:nvPr>
        </p:nvSpPr>
        <p:spPr>
          <a:xfrm>
            <a:off x="457200" y="889654"/>
            <a:ext cx="8229600" cy="1287379"/>
          </a:xfrm>
        </p:spPr>
        <p:txBody>
          <a:bodyPr>
            <a:normAutofit fontScale="85000" lnSpcReduction="20000"/>
          </a:bodyPr>
          <a:lstStyle/>
          <a:p>
            <a:r>
              <a:rPr lang="en-US" dirty="0" smtClean="0"/>
              <a:t>For analysis of raw genotype intensity data</a:t>
            </a:r>
          </a:p>
          <a:p>
            <a:r>
              <a:rPr lang="en-US" dirty="0" smtClean="0"/>
              <a:t>Can serve as post-hoc QC of genotype data</a:t>
            </a:r>
          </a:p>
          <a:p>
            <a:r>
              <a:rPr lang="en-US" dirty="0" smtClean="0"/>
              <a:t>2 channels – 1 for each allele</a:t>
            </a:r>
            <a:endParaRPr lang="en-US" dirty="0"/>
          </a:p>
        </p:txBody>
      </p:sp>
      <p:pic>
        <p:nvPicPr>
          <p:cNvPr id="4" name="Picture 3"/>
          <p:cNvPicPr>
            <a:picLocks noChangeAspect="1"/>
          </p:cNvPicPr>
          <p:nvPr/>
        </p:nvPicPr>
        <p:blipFill>
          <a:blip r:embed="rId2"/>
          <a:stretch>
            <a:fillRect/>
          </a:stretch>
        </p:blipFill>
        <p:spPr>
          <a:xfrm>
            <a:off x="126795" y="2585219"/>
            <a:ext cx="2959305" cy="2781493"/>
          </a:xfrm>
          <a:prstGeom prst="rect">
            <a:avLst/>
          </a:prstGeom>
        </p:spPr>
      </p:pic>
      <p:pic>
        <p:nvPicPr>
          <p:cNvPr id="5" name="Picture 4"/>
          <p:cNvPicPr>
            <a:picLocks noChangeAspect="1"/>
          </p:cNvPicPr>
          <p:nvPr/>
        </p:nvPicPr>
        <p:blipFill>
          <a:blip r:embed="rId3"/>
          <a:stretch>
            <a:fillRect/>
          </a:stretch>
        </p:blipFill>
        <p:spPr>
          <a:xfrm>
            <a:off x="2012556" y="3953146"/>
            <a:ext cx="2946605" cy="2768792"/>
          </a:xfrm>
          <a:prstGeom prst="rect">
            <a:avLst/>
          </a:prstGeom>
        </p:spPr>
      </p:pic>
      <p:pic>
        <p:nvPicPr>
          <p:cNvPr id="6" name="Picture 5"/>
          <p:cNvPicPr>
            <a:picLocks noChangeAspect="1"/>
          </p:cNvPicPr>
          <p:nvPr/>
        </p:nvPicPr>
        <p:blipFill>
          <a:blip r:embed="rId4"/>
          <a:stretch>
            <a:fillRect/>
          </a:stretch>
        </p:blipFill>
        <p:spPr>
          <a:xfrm>
            <a:off x="3978195" y="2585219"/>
            <a:ext cx="2959305" cy="2781493"/>
          </a:xfrm>
          <a:prstGeom prst="rect">
            <a:avLst/>
          </a:prstGeom>
        </p:spPr>
      </p:pic>
      <p:pic>
        <p:nvPicPr>
          <p:cNvPr id="7" name="Picture 6"/>
          <p:cNvPicPr>
            <a:picLocks noChangeAspect="1"/>
          </p:cNvPicPr>
          <p:nvPr/>
        </p:nvPicPr>
        <p:blipFill>
          <a:blip r:embed="rId5"/>
          <a:stretch>
            <a:fillRect/>
          </a:stretch>
        </p:blipFill>
        <p:spPr>
          <a:xfrm>
            <a:off x="5991608" y="3944213"/>
            <a:ext cx="2984707" cy="2844997"/>
          </a:xfrm>
          <a:prstGeom prst="rect">
            <a:avLst/>
          </a:prstGeom>
        </p:spPr>
      </p:pic>
    </p:spTree>
    <p:extLst>
      <p:ext uri="{BB962C8B-B14F-4D97-AF65-F5344CB8AC3E}">
        <p14:creationId xmlns:p14="http://schemas.microsoft.com/office/powerpoint/2010/main" val="2593208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for detecting association</a:t>
            </a:r>
            <a:endParaRPr lang="en-US" dirty="0"/>
          </a:p>
        </p:txBody>
      </p:sp>
      <p:sp>
        <p:nvSpPr>
          <p:cNvPr id="3" name="Content Placeholder 2"/>
          <p:cNvSpPr>
            <a:spLocks noGrp="1"/>
          </p:cNvSpPr>
          <p:nvPr>
            <p:ph idx="1"/>
          </p:nvPr>
        </p:nvSpPr>
        <p:spPr/>
        <p:txBody>
          <a:bodyPr/>
          <a:lstStyle/>
          <a:p>
            <a:r>
              <a:rPr lang="en-US" b="1" dirty="0"/>
              <a:t>Case-control </a:t>
            </a:r>
            <a:r>
              <a:rPr lang="en-US" dirty="0"/>
              <a:t>association methods essentially test for independence between trait and allele/genotype. </a:t>
            </a:r>
            <a:endParaRPr lang="en-US" dirty="0" smtClean="0">
              <a:effectLst/>
            </a:endParaRPr>
          </a:p>
          <a:p>
            <a:endParaRPr lang="en-US" dirty="0"/>
          </a:p>
          <a:p>
            <a:r>
              <a:rPr lang="en-US" b="1" dirty="0"/>
              <a:t>Quantitative trait loci</a:t>
            </a:r>
            <a:r>
              <a:rPr lang="en-US" dirty="0"/>
              <a:t> (QTL) mapping involves identifying genetic loci that influence the phenotypic variation of a quantitative trait. </a:t>
            </a:r>
            <a:endParaRPr lang="en-US" dirty="0" smtClean="0">
              <a:effectLst/>
            </a:endParaRPr>
          </a:p>
          <a:p>
            <a:pPr marL="0" indent="0">
              <a:buNone/>
            </a:pPr>
            <a:endParaRPr lang="en-US" dirty="0"/>
          </a:p>
        </p:txBody>
      </p:sp>
    </p:spTree>
    <p:extLst>
      <p:ext uri="{BB962C8B-B14F-4D97-AF65-F5344CB8AC3E}">
        <p14:creationId xmlns:p14="http://schemas.microsoft.com/office/powerpoint/2010/main" val="17561080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56" y="6529"/>
            <a:ext cx="9002888" cy="1143000"/>
          </a:xfrm>
        </p:spPr>
        <p:txBody>
          <a:bodyPr>
            <a:normAutofit fontScale="90000"/>
          </a:bodyPr>
          <a:lstStyle/>
          <a:p>
            <a:r>
              <a:rPr lang="en-US" dirty="0" smtClean="0"/>
              <a:t>Estimating power to detect an association</a:t>
            </a:r>
            <a:endParaRPr lang="en-US" dirty="0"/>
          </a:p>
        </p:txBody>
      </p:sp>
      <p:sp>
        <p:nvSpPr>
          <p:cNvPr id="3" name="Content Placeholder 2"/>
          <p:cNvSpPr>
            <a:spLocks noGrp="1"/>
          </p:cNvSpPr>
          <p:nvPr>
            <p:ph idx="1"/>
          </p:nvPr>
        </p:nvSpPr>
        <p:spPr>
          <a:xfrm>
            <a:off x="132646" y="1261537"/>
            <a:ext cx="4594579" cy="4538132"/>
          </a:xfrm>
        </p:spPr>
        <p:txBody>
          <a:bodyPr>
            <a:normAutofit fontScale="85000" lnSpcReduction="20000"/>
          </a:bodyPr>
          <a:lstStyle/>
          <a:p>
            <a:r>
              <a:rPr lang="en-US" dirty="0" smtClean="0"/>
              <a:t>Power = 1- P(type II error)</a:t>
            </a:r>
          </a:p>
          <a:p>
            <a:pPr lvl="1"/>
            <a:r>
              <a:rPr lang="en-US" dirty="0" smtClean="0"/>
              <a:t>Type II error  = False Negative</a:t>
            </a:r>
          </a:p>
          <a:p>
            <a:endParaRPr lang="en-US" dirty="0"/>
          </a:p>
          <a:p>
            <a:r>
              <a:rPr lang="en-US" dirty="0" smtClean="0"/>
              <a:t>Depends on:</a:t>
            </a:r>
          </a:p>
          <a:p>
            <a:pPr lvl="1"/>
            <a:r>
              <a:rPr lang="en-US" dirty="0" smtClean="0"/>
              <a:t>Effect size (odds ratio)</a:t>
            </a:r>
          </a:p>
          <a:p>
            <a:pPr lvl="1"/>
            <a:r>
              <a:rPr lang="en-US" dirty="0" smtClean="0"/>
              <a:t>Sample size (N)</a:t>
            </a:r>
          </a:p>
          <a:p>
            <a:pPr lvl="1"/>
            <a:r>
              <a:rPr lang="en-US" dirty="0" smtClean="0"/>
              <a:t>Required level for significance(α)</a:t>
            </a:r>
          </a:p>
          <a:p>
            <a:pPr lvl="1"/>
            <a:r>
              <a:rPr lang="en-US" dirty="0" smtClean="0"/>
              <a:t>Phenotype prevalence</a:t>
            </a:r>
          </a:p>
          <a:p>
            <a:pPr lvl="1"/>
            <a:r>
              <a:rPr lang="en-US" dirty="0" smtClean="0"/>
              <a:t>Extent to which tested marker is in LD with the causal marker</a:t>
            </a:r>
          </a:p>
          <a:p>
            <a:pPr lvl="1"/>
            <a:endParaRPr lang="en-US" dirty="0"/>
          </a:p>
        </p:txBody>
      </p:sp>
      <p:sp>
        <p:nvSpPr>
          <p:cNvPr id="4" name="Rectangle 3"/>
          <p:cNvSpPr/>
          <p:nvPr/>
        </p:nvSpPr>
        <p:spPr>
          <a:xfrm>
            <a:off x="5166309" y="1501424"/>
            <a:ext cx="3854341" cy="338554"/>
          </a:xfrm>
          <a:prstGeom prst="rect">
            <a:avLst/>
          </a:prstGeom>
        </p:spPr>
        <p:txBody>
          <a:bodyPr wrap="none">
            <a:spAutoFit/>
          </a:bodyPr>
          <a:lstStyle/>
          <a:p>
            <a:r>
              <a:rPr lang="en-US" sz="1600" dirty="0" smtClean="0"/>
              <a:t>http://</a:t>
            </a:r>
            <a:r>
              <a:rPr lang="en-US" sz="1600" dirty="0" err="1" smtClean="0"/>
              <a:t>pngu.mgh.harvard.edu</a:t>
            </a:r>
            <a:r>
              <a:rPr lang="en-US" sz="1600" dirty="0" smtClean="0"/>
              <a:t>/~</a:t>
            </a:r>
            <a:r>
              <a:rPr lang="en-US" sz="1600" dirty="0" err="1" smtClean="0"/>
              <a:t>purcell</a:t>
            </a:r>
            <a:r>
              <a:rPr lang="en-US" sz="1600" dirty="0" smtClean="0"/>
              <a:t>/</a:t>
            </a:r>
            <a:r>
              <a:rPr lang="en-US" sz="1600" dirty="0" err="1" smtClean="0"/>
              <a:t>gpc</a:t>
            </a:r>
            <a:r>
              <a:rPr lang="en-US" sz="1600" dirty="0" smtClean="0"/>
              <a:t>/</a:t>
            </a:r>
            <a:endParaRPr lang="en-US" sz="1600" dirty="0"/>
          </a:p>
        </p:txBody>
      </p:sp>
      <p:sp>
        <p:nvSpPr>
          <p:cNvPr id="5" name="TextBox 4"/>
          <p:cNvSpPr txBox="1"/>
          <p:nvPr/>
        </p:nvSpPr>
        <p:spPr>
          <a:xfrm>
            <a:off x="5138087" y="1143001"/>
            <a:ext cx="2907617" cy="461665"/>
          </a:xfrm>
          <a:prstGeom prst="rect">
            <a:avLst/>
          </a:prstGeom>
          <a:noFill/>
        </p:spPr>
        <p:txBody>
          <a:bodyPr wrap="none" rtlCol="0">
            <a:spAutoFit/>
          </a:bodyPr>
          <a:lstStyle/>
          <a:p>
            <a:r>
              <a:rPr lang="en-US" sz="2400" dirty="0" smtClean="0"/>
              <a:t>GPC Power Calculator</a:t>
            </a:r>
            <a:endParaRPr lang="en-US" sz="2400" dirty="0"/>
          </a:p>
        </p:txBody>
      </p:sp>
      <p:grpSp>
        <p:nvGrpSpPr>
          <p:cNvPr id="10" name="Group 9"/>
          <p:cNvGrpSpPr/>
          <p:nvPr/>
        </p:nvGrpSpPr>
        <p:grpSpPr>
          <a:xfrm>
            <a:off x="4213033" y="1890890"/>
            <a:ext cx="4860411" cy="4318000"/>
            <a:chOff x="3930813" y="1890890"/>
            <a:chExt cx="4860411" cy="4318000"/>
          </a:xfrm>
        </p:grpSpPr>
        <p:pic>
          <p:nvPicPr>
            <p:cNvPr id="6" name="Picture 5" descr="PowerStudy.pdf"/>
            <p:cNvPicPr>
              <a:picLocks noChangeAspect="1"/>
            </p:cNvPicPr>
            <p:nvPr/>
          </p:nvPicPr>
          <p:blipFill rotWithShape="1">
            <a:blip r:embed="rId3">
              <a:extLst>
                <a:ext uri="{28A0092B-C50C-407E-A947-70E740481C1C}">
                  <a14:useLocalDpi xmlns:a14="http://schemas.microsoft.com/office/drawing/2010/main" val="0"/>
                </a:ext>
              </a:extLst>
            </a:blip>
            <a:srcRect r="8564" b="49177"/>
            <a:stretch/>
          </p:blipFill>
          <p:spPr>
            <a:xfrm>
              <a:off x="3930813" y="1890890"/>
              <a:ext cx="4860411" cy="4318000"/>
            </a:xfrm>
            <a:prstGeom prst="rect">
              <a:avLst/>
            </a:prstGeom>
          </p:spPr>
        </p:pic>
        <p:grpSp>
          <p:nvGrpSpPr>
            <p:cNvPr id="9" name="Group 8"/>
            <p:cNvGrpSpPr/>
            <p:nvPr/>
          </p:nvGrpSpPr>
          <p:grpSpPr>
            <a:xfrm>
              <a:off x="4727225" y="1905001"/>
              <a:ext cx="3090331" cy="561622"/>
              <a:chOff x="4727225" y="1905001"/>
              <a:chExt cx="3090331" cy="561622"/>
            </a:xfrm>
          </p:grpSpPr>
          <p:sp>
            <p:nvSpPr>
              <p:cNvPr id="7" name="Rectangle 6"/>
              <p:cNvSpPr/>
              <p:nvPr/>
            </p:nvSpPr>
            <p:spPr>
              <a:xfrm>
                <a:off x="4727225" y="1905001"/>
                <a:ext cx="3090331" cy="4515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8" name="Rectangle 7"/>
              <p:cNvSpPr/>
              <p:nvPr/>
            </p:nvSpPr>
            <p:spPr>
              <a:xfrm>
                <a:off x="5602111" y="2116668"/>
                <a:ext cx="465667" cy="349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1" name="TextBox 10"/>
          <p:cNvSpPr txBox="1"/>
          <p:nvPr/>
        </p:nvSpPr>
        <p:spPr>
          <a:xfrm>
            <a:off x="5402775" y="6292334"/>
            <a:ext cx="3449908" cy="369332"/>
          </a:xfrm>
          <a:prstGeom prst="rect">
            <a:avLst/>
          </a:prstGeom>
          <a:noFill/>
        </p:spPr>
        <p:txBody>
          <a:bodyPr wrap="none" rtlCol="0">
            <a:spAutoFit/>
          </a:bodyPr>
          <a:lstStyle/>
          <a:p>
            <a:r>
              <a:rPr lang="en-US" dirty="0" smtClean="0"/>
              <a:t>Number of Cases (Controls = 3000)</a:t>
            </a:r>
            <a:endParaRPr lang="en-US" dirty="0"/>
          </a:p>
        </p:txBody>
      </p:sp>
      <p:sp>
        <p:nvSpPr>
          <p:cNvPr id="12" name="TextBox 11"/>
          <p:cNvSpPr txBox="1"/>
          <p:nvPr/>
        </p:nvSpPr>
        <p:spPr>
          <a:xfrm>
            <a:off x="5374553" y="1974335"/>
            <a:ext cx="2995795" cy="369332"/>
          </a:xfrm>
          <a:prstGeom prst="rect">
            <a:avLst/>
          </a:prstGeom>
          <a:noFill/>
        </p:spPr>
        <p:txBody>
          <a:bodyPr wrap="none" rtlCol="0">
            <a:spAutoFit/>
          </a:bodyPr>
          <a:lstStyle/>
          <a:p>
            <a:r>
              <a:rPr lang="en-US" dirty="0" smtClean="0"/>
              <a:t>Minor Allele Frequency &gt; 0.01</a:t>
            </a:r>
            <a:endParaRPr lang="en-US" dirty="0"/>
          </a:p>
        </p:txBody>
      </p:sp>
    </p:spTree>
    <p:extLst>
      <p:ext uri="{BB962C8B-B14F-4D97-AF65-F5344CB8AC3E}">
        <p14:creationId xmlns:p14="http://schemas.microsoft.com/office/powerpoint/2010/main" val="9986123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945" y="92360"/>
            <a:ext cx="8838436" cy="6604000"/>
          </a:xfrm>
          <a:prstGeom prst="rect">
            <a:avLst/>
          </a:prstGeom>
        </p:spPr>
      </p:pic>
    </p:spTree>
    <p:extLst>
      <p:ext uri="{BB962C8B-B14F-4D97-AF65-F5344CB8AC3E}">
        <p14:creationId xmlns:p14="http://schemas.microsoft.com/office/powerpoint/2010/main" val="3589580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Case-Control association testing</a:t>
            </a:r>
            <a:endParaRPr lang="en-US" dirty="0"/>
          </a:p>
        </p:txBody>
      </p:sp>
      <p:sp>
        <p:nvSpPr>
          <p:cNvPr id="3" name="Content Placeholder 2"/>
          <p:cNvSpPr>
            <a:spLocks noGrp="1"/>
          </p:cNvSpPr>
          <p:nvPr>
            <p:ph idx="1"/>
          </p:nvPr>
        </p:nvSpPr>
        <p:spPr>
          <a:xfrm>
            <a:off x="457201" y="1600200"/>
            <a:ext cx="6024438" cy="4525963"/>
          </a:xfrm>
        </p:spPr>
        <p:txBody>
          <a:bodyPr>
            <a:normAutofit fontScale="92500" lnSpcReduction="20000"/>
          </a:bodyPr>
          <a:lstStyle/>
          <a:p>
            <a:r>
              <a:rPr lang="en-US" dirty="0"/>
              <a:t>Allelic Association Tests </a:t>
            </a:r>
            <a:endParaRPr lang="en-US" dirty="0" smtClean="0">
              <a:effectLst/>
            </a:endParaRPr>
          </a:p>
          <a:p>
            <a:pPr lvl="1"/>
            <a:r>
              <a:rPr lang="en-US" dirty="0" smtClean="0"/>
              <a:t>Allele </a:t>
            </a:r>
            <a:r>
              <a:rPr lang="en-US" dirty="0"/>
              <a:t>is treated as the sampling unit </a:t>
            </a:r>
            <a:endParaRPr lang="en-US" dirty="0" smtClean="0">
              <a:effectLst/>
            </a:endParaRPr>
          </a:p>
          <a:p>
            <a:pPr lvl="1"/>
            <a:r>
              <a:rPr lang="en-US" dirty="0" smtClean="0"/>
              <a:t>Typically </a:t>
            </a:r>
            <a:r>
              <a:rPr lang="en-US" dirty="0"/>
              <a:t>make an assumption of Hardy-Weinberg equilibrium </a:t>
            </a:r>
            <a:r>
              <a:rPr lang="en-US" dirty="0" smtClean="0"/>
              <a:t>(</a:t>
            </a:r>
            <a:r>
              <a:rPr lang="en-US" dirty="0"/>
              <a:t>HWE). Alleles within an individual are conditionally independent, given the trait value. </a:t>
            </a:r>
            <a:endParaRPr lang="en-US" dirty="0" smtClean="0">
              <a:effectLst/>
            </a:endParaRPr>
          </a:p>
          <a:p>
            <a:endParaRPr lang="en-US" dirty="0" smtClean="0"/>
          </a:p>
          <a:p>
            <a:r>
              <a:rPr lang="en-US" dirty="0" smtClean="0"/>
              <a:t>Genotypic </a:t>
            </a:r>
            <a:r>
              <a:rPr lang="en-US" dirty="0"/>
              <a:t>Association Tests </a:t>
            </a:r>
            <a:endParaRPr lang="en-US" dirty="0" smtClean="0">
              <a:effectLst/>
            </a:endParaRPr>
          </a:p>
          <a:p>
            <a:pPr lvl="1"/>
            <a:r>
              <a:rPr lang="en-US" dirty="0" smtClean="0"/>
              <a:t>Individual </a:t>
            </a:r>
            <a:r>
              <a:rPr lang="en-US" dirty="0"/>
              <a:t>is the sampling unit </a:t>
            </a:r>
            <a:endParaRPr lang="en-US" dirty="0" smtClean="0">
              <a:effectLst/>
            </a:endParaRPr>
          </a:p>
          <a:p>
            <a:pPr lvl="1"/>
            <a:r>
              <a:rPr lang="en-US" dirty="0" smtClean="0"/>
              <a:t>Does </a:t>
            </a:r>
            <a:r>
              <a:rPr lang="en-US" dirty="0"/>
              <a:t>not assume HWE </a:t>
            </a:r>
            <a:endParaRPr lang="en-US" dirty="0" smtClean="0">
              <a:effectLst/>
            </a:endParaRP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67403520"/>
              </p:ext>
            </p:extLst>
          </p:nvPr>
        </p:nvGraphicFramePr>
        <p:xfrm>
          <a:off x="6437845" y="1985705"/>
          <a:ext cx="2554698" cy="1112520"/>
        </p:xfrm>
        <a:graphic>
          <a:graphicData uri="http://schemas.openxmlformats.org/drawingml/2006/table">
            <a:tbl>
              <a:tblPr firstRow="1" bandRow="1">
                <a:tableStyleId>{5C22544A-7EE6-4342-B048-85BDC9FD1C3A}</a:tableStyleId>
              </a:tblPr>
              <a:tblGrid>
                <a:gridCol w="759110"/>
                <a:gridCol w="759111"/>
                <a:gridCol w="1036477"/>
              </a:tblGrid>
              <a:tr h="370840">
                <a:tc>
                  <a:txBody>
                    <a:bodyPr/>
                    <a:lstStyle/>
                    <a:p>
                      <a:r>
                        <a:rPr lang="en-US" dirty="0" smtClean="0"/>
                        <a:t>Allele</a:t>
                      </a:r>
                      <a:endParaRPr lang="en-US" dirty="0"/>
                    </a:p>
                  </a:txBody>
                  <a:tcPr/>
                </a:tc>
                <a:tc>
                  <a:txBody>
                    <a:bodyPr/>
                    <a:lstStyle/>
                    <a:p>
                      <a:r>
                        <a:rPr lang="en-US" dirty="0" smtClean="0"/>
                        <a:t>Cases</a:t>
                      </a:r>
                      <a:endParaRPr lang="en-US" dirty="0"/>
                    </a:p>
                  </a:txBody>
                  <a:tcPr/>
                </a:tc>
                <a:tc>
                  <a:txBody>
                    <a:bodyPr/>
                    <a:lstStyle/>
                    <a:p>
                      <a:r>
                        <a:rPr lang="en-US" dirty="0" smtClean="0"/>
                        <a:t>Controls</a:t>
                      </a:r>
                      <a:endParaRPr lang="en-US" dirty="0"/>
                    </a:p>
                  </a:txBody>
                  <a:tcPr/>
                </a:tc>
              </a:tr>
              <a:tr h="370840">
                <a:tc>
                  <a:txBody>
                    <a:bodyPr/>
                    <a:lstStyle/>
                    <a:p>
                      <a:r>
                        <a:rPr lang="en-US" dirty="0" smtClean="0"/>
                        <a:t>a</a:t>
                      </a:r>
                      <a:endParaRPr lang="en-US" dirty="0"/>
                    </a:p>
                  </a:txBody>
                  <a:tcPr/>
                </a:tc>
                <a:tc>
                  <a:txBody>
                    <a:bodyPr/>
                    <a:lstStyle/>
                    <a:p>
                      <a:endParaRPr lang="en-US" dirty="0"/>
                    </a:p>
                  </a:txBody>
                  <a:tcPr/>
                </a:tc>
                <a:tc>
                  <a:txBody>
                    <a:bodyPr/>
                    <a:lstStyle/>
                    <a:p>
                      <a:endParaRPr lang="en-US"/>
                    </a:p>
                  </a:txBody>
                  <a:tcPr/>
                </a:tc>
              </a:tr>
              <a:tr h="370840">
                <a:tc>
                  <a:txBody>
                    <a:bodyPr/>
                    <a:lstStyle/>
                    <a:p>
                      <a:r>
                        <a:rPr lang="en-US" dirty="0" smtClean="0"/>
                        <a:t>A</a:t>
                      </a:r>
                      <a:endParaRPr lang="en-US" dirty="0"/>
                    </a:p>
                  </a:txBody>
                  <a:tcPr/>
                </a:tc>
                <a:tc>
                  <a:txBody>
                    <a:bodyPr/>
                    <a:lstStyle/>
                    <a:p>
                      <a:endParaRPr lang="en-US"/>
                    </a:p>
                  </a:txBody>
                  <a:tcPr/>
                </a:tc>
                <a:tc>
                  <a:txBody>
                    <a:bodyPr/>
                    <a:lstStyle/>
                    <a:p>
                      <a:endParaRPr lang="en-US" dirty="0"/>
                    </a:p>
                  </a:txBody>
                  <a:tcPr/>
                </a:tc>
              </a:tr>
            </a:tbl>
          </a:graphicData>
        </a:graphic>
      </p:graphicFrame>
      <p:sp>
        <p:nvSpPr>
          <p:cNvPr id="6" name="TextBox 5"/>
          <p:cNvSpPr txBox="1"/>
          <p:nvPr/>
        </p:nvSpPr>
        <p:spPr>
          <a:xfrm>
            <a:off x="7050970" y="1670349"/>
            <a:ext cx="1279993" cy="369333"/>
          </a:xfrm>
          <a:prstGeom prst="rect">
            <a:avLst/>
          </a:prstGeom>
          <a:noFill/>
        </p:spPr>
        <p:txBody>
          <a:bodyPr wrap="none" rtlCol="0">
            <a:spAutoFit/>
          </a:bodyPr>
          <a:lstStyle/>
          <a:p>
            <a:r>
              <a:rPr lang="en-US" dirty="0" smtClean="0"/>
              <a:t>Allelic Tests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78811271"/>
              </p:ext>
            </p:extLst>
          </p:nvPr>
        </p:nvGraphicFramePr>
        <p:xfrm>
          <a:off x="6011153" y="4588386"/>
          <a:ext cx="2943073" cy="1483360"/>
        </p:xfrm>
        <a:graphic>
          <a:graphicData uri="http://schemas.openxmlformats.org/drawingml/2006/table">
            <a:tbl>
              <a:tblPr firstRow="1" bandRow="1">
                <a:tableStyleId>{5C22544A-7EE6-4342-B048-85BDC9FD1C3A}</a:tableStyleId>
              </a:tblPr>
              <a:tblGrid>
                <a:gridCol w="1163131"/>
                <a:gridCol w="733716"/>
                <a:gridCol w="1046226"/>
              </a:tblGrid>
              <a:tr h="370840">
                <a:tc>
                  <a:txBody>
                    <a:bodyPr/>
                    <a:lstStyle/>
                    <a:p>
                      <a:r>
                        <a:rPr lang="en-US" dirty="0" smtClean="0"/>
                        <a:t>Genotype</a:t>
                      </a:r>
                      <a:endParaRPr lang="en-US" dirty="0"/>
                    </a:p>
                  </a:txBody>
                  <a:tcPr/>
                </a:tc>
                <a:tc>
                  <a:txBody>
                    <a:bodyPr/>
                    <a:lstStyle/>
                    <a:p>
                      <a:r>
                        <a:rPr lang="en-US" dirty="0" smtClean="0"/>
                        <a:t>Cases</a:t>
                      </a:r>
                      <a:endParaRPr lang="en-US" dirty="0"/>
                    </a:p>
                  </a:txBody>
                  <a:tcPr/>
                </a:tc>
                <a:tc>
                  <a:txBody>
                    <a:bodyPr/>
                    <a:lstStyle/>
                    <a:p>
                      <a:r>
                        <a:rPr lang="en-US" dirty="0" smtClean="0"/>
                        <a:t>Controls</a:t>
                      </a:r>
                      <a:endParaRPr lang="en-US" dirty="0"/>
                    </a:p>
                  </a:txBody>
                  <a:tcPr/>
                </a:tc>
              </a:tr>
              <a:tr h="370840">
                <a:tc>
                  <a:txBody>
                    <a:bodyPr/>
                    <a:lstStyle/>
                    <a:p>
                      <a:r>
                        <a:rPr lang="en-US" dirty="0" err="1" smtClean="0"/>
                        <a:t>aa</a:t>
                      </a:r>
                      <a:endParaRPr lang="en-US" dirty="0" smtClean="0"/>
                    </a:p>
                  </a:txBody>
                  <a:tcPr/>
                </a:tc>
                <a:tc>
                  <a:txBody>
                    <a:bodyPr/>
                    <a:lstStyle/>
                    <a:p>
                      <a:endParaRPr lang="en-US"/>
                    </a:p>
                  </a:txBody>
                  <a:tcPr/>
                </a:tc>
                <a:tc>
                  <a:txBody>
                    <a:bodyPr/>
                    <a:lstStyle/>
                    <a:p>
                      <a:endParaRPr lang="en-US" dirty="0"/>
                    </a:p>
                  </a:txBody>
                  <a:tcPr/>
                </a:tc>
              </a:tr>
              <a:tr h="370840">
                <a:tc>
                  <a:txBody>
                    <a:bodyPr/>
                    <a:lstStyle/>
                    <a:p>
                      <a:r>
                        <a:rPr lang="en-US" dirty="0" err="1" smtClean="0"/>
                        <a:t>Aa</a:t>
                      </a:r>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AA</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8" name="TextBox 7"/>
          <p:cNvSpPr txBox="1"/>
          <p:nvPr/>
        </p:nvSpPr>
        <p:spPr>
          <a:xfrm>
            <a:off x="6733474" y="4262852"/>
            <a:ext cx="1685077" cy="369332"/>
          </a:xfrm>
          <a:prstGeom prst="rect">
            <a:avLst/>
          </a:prstGeom>
          <a:noFill/>
        </p:spPr>
        <p:txBody>
          <a:bodyPr wrap="none" rtlCol="0">
            <a:spAutoFit/>
          </a:bodyPr>
          <a:lstStyle/>
          <a:p>
            <a:r>
              <a:rPr lang="en-US" dirty="0" smtClean="0"/>
              <a:t>Genotypic Tests</a:t>
            </a:r>
            <a:endParaRPr lang="en-US" dirty="0"/>
          </a:p>
        </p:txBody>
      </p:sp>
    </p:spTree>
    <p:extLst>
      <p:ext uri="{BB962C8B-B14F-4D97-AF65-F5344CB8AC3E}">
        <p14:creationId xmlns:p14="http://schemas.microsoft.com/office/powerpoint/2010/main" val="35132807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
            <a:ext cx="8229600" cy="1143000"/>
          </a:xfrm>
        </p:spPr>
        <p:txBody>
          <a:bodyPr>
            <a:normAutofit fontScale="90000"/>
          </a:bodyPr>
          <a:lstStyle/>
          <a:p>
            <a:r>
              <a:rPr lang="en-US" dirty="0" smtClean="0"/>
              <a:t>Case-Control: Commonly used tests</a:t>
            </a:r>
            <a:endParaRPr lang="en-US" dirty="0"/>
          </a:p>
        </p:txBody>
      </p:sp>
      <p:sp>
        <p:nvSpPr>
          <p:cNvPr id="3" name="Content Placeholder 2"/>
          <p:cNvSpPr>
            <a:spLocks noGrp="1"/>
          </p:cNvSpPr>
          <p:nvPr>
            <p:ph idx="1"/>
          </p:nvPr>
        </p:nvSpPr>
        <p:spPr/>
        <p:txBody>
          <a:bodyPr/>
          <a:lstStyle/>
          <a:p>
            <a:r>
              <a:rPr lang="en-US" dirty="0" smtClean="0"/>
              <a:t>Pearson’s χ2</a:t>
            </a:r>
            <a:r>
              <a:rPr lang="en-US" baseline="30000" dirty="0" smtClean="0"/>
              <a:t> </a:t>
            </a:r>
          </a:p>
          <a:p>
            <a:r>
              <a:rPr lang="en-US" dirty="0" smtClean="0"/>
              <a:t>Fisher’s Exact Test</a:t>
            </a:r>
          </a:p>
          <a:p>
            <a:r>
              <a:rPr lang="en-US" dirty="0" err="1" smtClean="0">
                <a:solidFill>
                  <a:schemeClr val="bg1">
                    <a:lumMod val="65000"/>
                  </a:schemeClr>
                </a:solidFill>
              </a:rPr>
              <a:t>Armitage</a:t>
            </a:r>
            <a:r>
              <a:rPr lang="en-US" dirty="0" smtClean="0">
                <a:solidFill>
                  <a:schemeClr val="bg1">
                    <a:lumMod val="65000"/>
                  </a:schemeClr>
                </a:solidFill>
              </a:rPr>
              <a:t> Trend Test</a:t>
            </a:r>
          </a:p>
          <a:p>
            <a:r>
              <a:rPr lang="en-US" dirty="0" smtClean="0"/>
              <a:t>Logistic Regression</a:t>
            </a:r>
          </a:p>
        </p:txBody>
      </p:sp>
    </p:spTree>
    <p:extLst>
      <p:ext uri="{BB962C8B-B14F-4D97-AF65-F5344CB8AC3E}">
        <p14:creationId xmlns:p14="http://schemas.microsoft.com/office/powerpoint/2010/main" val="16867931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337"/>
            <a:ext cx="8229600" cy="1143000"/>
          </a:xfrm>
        </p:spPr>
        <p:txBody>
          <a:bodyPr>
            <a:normAutofit/>
          </a:bodyPr>
          <a:lstStyle/>
          <a:p>
            <a:r>
              <a:rPr lang="en-US" dirty="0" smtClean="0"/>
              <a:t>Pearson’s χ2</a:t>
            </a:r>
            <a:r>
              <a:rPr lang="en-US" baseline="30000" dirty="0" smtClean="0"/>
              <a:t> </a:t>
            </a:r>
            <a:r>
              <a:rPr lang="en-US" dirty="0" smtClean="0"/>
              <a:t> </a:t>
            </a:r>
            <a:endParaRPr lang="en-US" dirty="0"/>
          </a:p>
        </p:txBody>
      </p:sp>
      <p:sp>
        <p:nvSpPr>
          <p:cNvPr id="3" name="Content Placeholder 2"/>
          <p:cNvSpPr>
            <a:spLocks noGrp="1"/>
          </p:cNvSpPr>
          <p:nvPr>
            <p:ph idx="1"/>
          </p:nvPr>
        </p:nvSpPr>
        <p:spPr>
          <a:xfrm>
            <a:off x="457200" y="1337419"/>
            <a:ext cx="8229600" cy="823276"/>
          </a:xfrm>
        </p:spPr>
        <p:txBody>
          <a:bodyPr>
            <a:normAutofit fontScale="92500" lnSpcReduction="20000"/>
          </a:bodyPr>
          <a:lstStyle/>
          <a:p>
            <a:pPr marL="0" indent="0">
              <a:buNone/>
            </a:pPr>
            <a:r>
              <a:rPr lang="en-US" dirty="0" smtClean="0"/>
              <a:t>Calculate χ2</a:t>
            </a:r>
            <a:r>
              <a:rPr lang="en-US" baseline="30000" dirty="0" smtClean="0"/>
              <a:t> </a:t>
            </a:r>
            <a:r>
              <a:rPr lang="en-US" dirty="0" smtClean="0"/>
              <a:t>statistic from allelic contingency table and assess significance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94882252"/>
              </p:ext>
            </p:extLst>
          </p:nvPr>
        </p:nvGraphicFramePr>
        <p:xfrm>
          <a:off x="705366" y="2584284"/>
          <a:ext cx="2554698" cy="1112520"/>
        </p:xfrm>
        <a:graphic>
          <a:graphicData uri="http://schemas.openxmlformats.org/drawingml/2006/table">
            <a:tbl>
              <a:tblPr firstRow="1" bandRow="1">
                <a:tableStyleId>{5C22544A-7EE6-4342-B048-85BDC9FD1C3A}</a:tableStyleId>
              </a:tblPr>
              <a:tblGrid>
                <a:gridCol w="759110"/>
                <a:gridCol w="759111"/>
                <a:gridCol w="1036477"/>
              </a:tblGrid>
              <a:tr h="370840">
                <a:tc>
                  <a:txBody>
                    <a:bodyPr/>
                    <a:lstStyle/>
                    <a:p>
                      <a:r>
                        <a:rPr lang="en-US" dirty="0" smtClean="0"/>
                        <a:t>Allele</a:t>
                      </a:r>
                      <a:endParaRPr lang="en-US" dirty="0"/>
                    </a:p>
                  </a:txBody>
                  <a:tcPr/>
                </a:tc>
                <a:tc>
                  <a:txBody>
                    <a:bodyPr/>
                    <a:lstStyle/>
                    <a:p>
                      <a:r>
                        <a:rPr lang="en-US" dirty="0" smtClean="0"/>
                        <a:t>Cases</a:t>
                      </a:r>
                      <a:endParaRPr lang="en-US" dirty="0"/>
                    </a:p>
                  </a:txBody>
                  <a:tcPr/>
                </a:tc>
                <a:tc>
                  <a:txBody>
                    <a:bodyPr/>
                    <a:lstStyle/>
                    <a:p>
                      <a:r>
                        <a:rPr lang="en-US" dirty="0" smtClean="0"/>
                        <a:t>Controls</a:t>
                      </a:r>
                      <a:endParaRPr lang="en-US" dirty="0"/>
                    </a:p>
                  </a:txBody>
                  <a:tcPr/>
                </a:tc>
              </a:tr>
              <a:tr h="370840">
                <a:tc>
                  <a:txBody>
                    <a:bodyPr/>
                    <a:lstStyle/>
                    <a:p>
                      <a:r>
                        <a:rPr lang="en-US" dirty="0" smtClean="0"/>
                        <a:t>a</a:t>
                      </a:r>
                      <a:endParaRPr lang="en-US" dirty="0"/>
                    </a:p>
                  </a:txBody>
                  <a:tcPr/>
                </a:tc>
                <a:tc>
                  <a:txBody>
                    <a:bodyPr/>
                    <a:lstStyle/>
                    <a:p>
                      <a:pPr algn="ctr"/>
                      <a:r>
                        <a:rPr lang="en-US" dirty="0" err="1" smtClean="0"/>
                        <a:t>n</a:t>
                      </a:r>
                      <a:r>
                        <a:rPr lang="en-US" spc="-300" baseline="-25000" dirty="0" err="1" smtClean="0"/>
                        <a:t>a</a:t>
                      </a:r>
                      <a:r>
                        <a:rPr lang="en-US" baseline="30000" dirty="0" err="1" smtClean="0"/>
                        <a:t>ca</a:t>
                      </a:r>
                      <a:endParaRPr lang="en-US"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n</a:t>
                      </a:r>
                      <a:r>
                        <a:rPr lang="en-US" spc="-300" baseline="-25000" dirty="0" err="1" smtClean="0"/>
                        <a:t>a</a:t>
                      </a:r>
                      <a:r>
                        <a:rPr lang="en-US" baseline="30000" dirty="0" err="1" smtClean="0"/>
                        <a:t>co</a:t>
                      </a:r>
                      <a:endParaRPr lang="en-US" baseline="30000" dirty="0" smtClean="0"/>
                    </a:p>
                  </a:txBody>
                  <a:tcPr/>
                </a:tc>
              </a:tr>
              <a:tr h="370840">
                <a:tc>
                  <a:txBody>
                    <a:bodyPr/>
                    <a:lstStyle/>
                    <a:p>
                      <a:r>
                        <a:rPr lang="en-US" dirty="0" smtClean="0"/>
                        <a:t>A</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n</a:t>
                      </a:r>
                      <a:r>
                        <a:rPr lang="en-US" spc="-300" baseline="-25000" dirty="0" err="1" smtClean="0"/>
                        <a:t>A</a:t>
                      </a:r>
                      <a:r>
                        <a:rPr lang="en-US" baseline="30000" dirty="0" err="1" smtClean="0"/>
                        <a:t>ca</a:t>
                      </a:r>
                      <a:endParaRPr lang="en-US" baseline="30000" dirty="0" smtClean="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n</a:t>
                      </a:r>
                      <a:r>
                        <a:rPr lang="en-US" spc="-300" baseline="-25000" dirty="0" err="1" smtClean="0"/>
                        <a:t>A</a:t>
                      </a:r>
                      <a:r>
                        <a:rPr lang="en-US" baseline="30000" dirty="0" err="1" smtClean="0"/>
                        <a:t>co</a:t>
                      </a:r>
                      <a:endParaRPr lang="en-US" baseline="30000" dirty="0" smtClean="0"/>
                    </a:p>
                  </a:txBody>
                  <a:tcPr/>
                </a:tc>
              </a:tr>
            </a:tbl>
          </a:graphicData>
        </a:graphic>
      </p:graphicFrame>
      <p:sp>
        <p:nvSpPr>
          <p:cNvPr id="5" name="TextBox 4"/>
          <p:cNvSpPr txBox="1"/>
          <p:nvPr/>
        </p:nvSpPr>
        <p:spPr>
          <a:xfrm>
            <a:off x="3260064" y="2905266"/>
            <a:ext cx="379656" cy="369332"/>
          </a:xfrm>
          <a:prstGeom prst="rect">
            <a:avLst/>
          </a:prstGeom>
          <a:noFill/>
        </p:spPr>
        <p:txBody>
          <a:bodyPr wrap="none" rtlCol="0">
            <a:spAutoFit/>
          </a:bodyPr>
          <a:lstStyle/>
          <a:p>
            <a:r>
              <a:rPr lang="en-US" dirty="0" err="1" smtClean="0"/>
              <a:t>n</a:t>
            </a:r>
            <a:r>
              <a:rPr lang="en-US" baseline="-25000" dirty="0" err="1" smtClean="0"/>
              <a:t>a</a:t>
            </a:r>
            <a:endParaRPr lang="en-US" baseline="-25000" dirty="0"/>
          </a:p>
        </p:txBody>
      </p:sp>
      <p:sp>
        <p:nvSpPr>
          <p:cNvPr id="6" name="TextBox 5"/>
          <p:cNvSpPr txBox="1"/>
          <p:nvPr/>
        </p:nvSpPr>
        <p:spPr>
          <a:xfrm>
            <a:off x="3260064" y="3255642"/>
            <a:ext cx="394985" cy="369332"/>
          </a:xfrm>
          <a:prstGeom prst="rect">
            <a:avLst/>
          </a:prstGeom>
          <a:noFill/>
        </p:spPr>
        <p:txBody>
          <a:bodyPr wrap="none" rtlCol="0">
            <a:spAutoFit/>
          </a:bodyPr>
          <a:lstStyle/>
          <a:p>
            <a:r>
              <a:rPr lang="en-US" dirty="0" err="1" smtClean="0"/>
              <a:t>n</a:t>
            </a:r>
            <a:r>
              <a:rPr lang="en-US" baseline="-25000" dirty="0" err="1"/>
              <a:t>A</a:t>
            </a:r>
            <a:endParaRPr lang="en-US" baseline="-25000" dirty="0"/>
          </a:p>
        </p:txBody>
      </p:sp>
      <p:sp>
        <p:nvSpPr>
          <p:cNvPr id="8" name="TextBox 7"/>
          <p:cNvSpPr txBox="1"/>
          <p:nvPr/>
        </p:nvSpPr>
        <p:spPr>
          <a:xfrm>
            <a:off x="1605806" y="3693625"/>
            <a:ext cx="453970" cy="369332"/>
          </a:xfrm>
          <a:prstGeom prst="rect">
            <a:avLst/>
          </a:prstGeom>
          <a:noFill/>
        </p:spPr>
        <p:txBody>
          <a:bodyPr wrap="none" rtlCol="0">
            <a:spAutoFit/>
          </a:bodyPr>
          <a:lstStyle/>
          <a:p>
            <a:r>
              <a:rPr lang="en-US" dirty="0" err="1" smtClean="0"/>
              <a:t>n</a:t>
            </a:r>
            <a:r>
              <a:rPr lang="en-US" baseline="30000" dirty="0" err="1" smtClean="0"/>
              <a:t>ca</a:t>
            </a:r>
            <a:endParaRPr lang="en-US" baseline="30000" dirty="0"/>
          </a:p>
        </p:txBody>
      </p:sp>
      <p:sp>
        <p:nvSpPr>
          <p:cNvPr id="9" name="TextBox 8"/>
          <p:cNvSpPr txBox="1"/>
          <p:nvPr/>
        </p:nvSpPr>
        <p:spPr>
          <a:xfrm>
            <a:off x="2496300" y="3693624"/>
            <a:ext cx="453970" cy="369332"/>
          </a:xfrm>
          <a:prstGeom prst="rect">
            <a:avLst/>
          </a:prstGeom>
          <a:noFill/>
        </p:spPr>
        <p:txBody>
          <a:bodyPr wrap="none" rtlCol="0">
            <a:spAutoFit/>
          </a:bodyPr>
          <a:lstStyle/>
          <a:p>
            <a:r>
              <a:rPr lang="en-US" dirty="0" err="1" smtClean="0"/>
              <a:t>n</a:t>
            </a:r>
            <a:r>
              <a:rPr lang="en-US" baseline="30000" dirty="0" err="1" smtClean="0"/>
              <a:t>co</a:t>
            </a:r>
            <a:endParaRPr lang="en-US" baseline="30000" dirty="0"/>
          </a:p>
        </p:txBody>
      </p:sp>
      <p:sp>
        <p:nvSpPr>
          <p:cNvPr id="10" name="TextBox 9"/>
          <p:cNvSpPr txBox="1"/>
          <p:nvPr/>
        </p:nvSpPr>
        <p:spPr>
          <a:xfrm>
            <a:off x="3318456" y="3679026"/>
            <a:ext cx="300082" cy="369332"/>
          </a:xfrm>
          <a:prstGeom prst="rect">
            <a:avLst/>
          </a:prstGeom>
          <a:noFill/>
        </p:spPr>
        <p:txBody>
          <a:bodyPr wrap="none" rtlCol="0">
            <a:spAutoFit/>
          </a:bodyPr>
          <a:lstStyle/>
          <a:p>
            <a:r>
              <a:rPr lang="en-US" dirty="0" smtClean="0"/>
              <a:t>T</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240992967"/>
              </p:ext>
            </p:extLst>
          </p:nvPr>
        </p:nvGraphicFramePr>
        <p:xfrm>
          <a:off x="4301750" y="2692499"/>
          <a:ext cx="3887351" cy="874079"/>
        </p:xfrm>
        <a:graphic>
          <a:graphicData uri="http://schemas.openxmlformats.org/presentationml/2006/ole">
            <mc:AlternateContent xmlns:mc="http://schemas.openxmlformats.org/markup-compatibility/2006">
              <mc:Choice xmlns:v="urn:schemas-microsoft-com:vml" Requires="v">
                <p:oleObj spid="_x0000_s4201" name="Equation" r:id="rId3" imgW="2146300" imgH="482600" progId="Equation.3">
                  <p:embed/>
                </p:oleObj>
              </mc:Choice>
              <mc:Fallback>
                <p:oleObj name="Equation" r:id="rId3" imgW="2146300" imgH="482600" progId="Equation.3">
                  <p:embed/>
                  <p:pic>
                    <p:nvPicPr>
                      <p:cNvPr id="0" name=""/>
                      <p:cNvPicPr/>
                      <p:nvPr/>
                    </p:nvPicPr>
                    <p:blipFill>
                      <a:blip r:embed="rId4"/>
                      <a:stretch>
                        <a:fillRect/>
                      </a:stretch>
                    </p:blipFill>
                    <p:spPr>
                      <a:xfrm>
                        <a:off x="4301750" y="2692499"/>
                        <a:ext cx="3887351" cy="874079"/>
                      </a:xfrm>
                      <a:prstGeom prst="rect">
                        <a:avLst/>
                      </a:prstGeom>
                    </p:spPr>
                  </p:pic>
                </p:oleObj>
              </mc:Fallback>
            </mc:AlternateContent>
          </a:graphicData>
        </a:graphic>
      </p:graphicFrame>
      <p:sp>
        <p:nvSpPr>
          <p:cNvPr id="13" name="TextBox 12"/>
          <p:cNvSpPr txBox="1"/>
          <p:nvPr/>
        </p:nvSpPr>
        <p:spPr>
          <a:xfrm>
            <a:off x="457200" y="4208949"/>
            <a:ext cx="6173798" cy="646331"/>
          </a:xfrm>
          <a:prstGeom prst="rect">
            <a:avLst/>
          </a:prstGeom>
          <a:noFill/>
        </p:spPr>
        <p:txBody>
          <a:bodyPr wrap="none" rtlCol="0">
            <a:spAutoFit/>
          </a:bodyPr>
          <a:lstStyle/>
          <a:p>
            <a:r>
              <a:rPr lang="en-US" dirty="0" smtClean="0"/>
              <a:t>Expected counts are estimated from the row and column totals:</a:t>
            </a:r>
          </a:p>
          <a:p>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644862242"/>
              </p:ext>
            </p:extLst>
          </p:nvPr>
        </p:nvGraphicFramePr>
        <p:xfrm>
          <a:off x="510940" y="4663784"/>
          <a:ext cx="2749124" cy="1112520"/>
        </p:xfrm>
        <a:graphic>
          <a:graphicData uri="http://schemas.openxmlformats.org/drawingml/2006/table">
            <a:tbl>
              <a:tblPr firstRow="1" bandRow="1">
                <a:tableStyleId>{5C22544A-7EE6-4342-B048-85BDC9FD1C3A}</a:tableStyleId>
              </a:tblPr>
              <a:tblGrid>
                <a:gridCol w="759111"/>
                <a:gridCol w="963486"/>
                <a:gridCol w="1026527"/>
              </a:tblGrid>
              <a:tr h="370840">
                <a:tc>
                  <a:txBody>
                    <a:bodyPr/>
                    <a:lstStyle/>
                    <a:p>
                      <a:r>
                        <a:rPr lang="en-US" dirty="0" smtClean="0"/>
                        <a:t>Allele</a:t>
                      </a:r>
                      <a:endParaRPr lang="en-US" dirty="0"/>
                    </a:p>
                  </a:txBody>
                  <a:tcPr/>
                </a:tc>
                <a:tc>
                  <a:txBody>
                    <a:bodyPr/>
                    <a:lstStyle/>
                    <a:p>
                      <a:r>
                        <a:rPr lang="en-US" dirty="0" smtClean="0"/>
                        <a:t>Cases</a:t>
                      </a:r>
                      <a:endParaRPr lang="en-US" dirty="0"/>
                    </a:p>
                  </a:txBody>
                  <a:tcPr/>
                </a:tc>
                <a:tc>
                  <a:txBody>
                    <a:bodyPr/>
                    <a:lstStyle/>
                    <a:p>
                      <a:r>
                        <a:rPr lang="en-US" dirty="0" smtClean="0"/>
                        <a:t>Controls</a:t>
                      </a:r>
                      <a:endParaRPr lang="en-US" dirty="0"/>
                    </a:p>
                  </a:txBody>
                  <a:tcPr/>
                </a:tc>
              </a:tr>
              <a:tr h="370840">
                <a:tc>
                  <a:txBody>
                    <a:bodyPr/>
                    <a:lstStyle/>
                    <a:p>
                      <a:r>
                        <a:rPr lang="en-US" dirty="0" smtClean="0"/>
                        <a:t>a</a:t>
                      </a:r>
                      <a:endParaRPr lang="en-US" dirty="0"/>
                    </a:p>
                  </a:txBody>
                  <a:tcPr/>
                </a:tc>
                <a:tc>
                  <a:txBody>
                    <a:bodyPr/>
                    <a:lstStyle/>
                    <a:p>
                      <a:pPr algn="ctr"/>
                      <a:r>
                        <a:rPr lang="en-US" dirty="0" err="1" smtClean="0"/>
                        <a:t>n</a:t>
                      </a:r>
                      <a:r>
                        <a:rPr lang="en-US" baseline="-25000" dirty="0" err="1" smtClean="0"/>
                        <a:t>a</a:t>
                      </a:r>
                      <a:r>
                        <a:rPr lang="en-US" dirty="0" smtClean="0"/>
                        <a:t>*</a:t>
                      </a:r>
                      <a:r>
                        <a:rPr lang="en-US" dirty="0" err="1" smtClean="0"/>
                        <a:t>n</a:t>
                      </a:r>
                      <a:r>
                        <a:rPr lang="en-US" baseline="30000" dirty="0" err="1" smtClean="0"/>
                        <a:t>ca</a:t>
                      </a:r>
                      <a:r>
                        <a:rPr lang="en-US" baseline="0" dirty="0" smtClean="0"/>
                        <a:t>/T</a:t>
                      </a:r>
                      <a:endParaRPr lang="en-US" baseline="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n</a:t>
                      </a:r>
                      <a:r>
                        <a:rPr lang="en-US" baseline="-25000" dirty="0" err="1" smtClean="0"/>
                        <a:t>a</a:t>
                      </a:r>
                      <a:r>
                        <a:rPr lang="en-US" dirty="0" smtClean="0"/>
                        <a:t>*</a:t>
                      </a:r>
                      <a:r>
                        <a:rPr lang="en-US" dirty="0" err="1" smtClean="0"/>
                        <a:t>n</a:t>
                      </a:r>
                      <a:r>
                        <a:rPr lang="en-US" baseline="30000" dirty="0" err="1" smtClean="0"/>
                        <a:t>co</a:t>
                      </a:r>
                      <a:r>
                        <a:rPr lang="en-US" baseline="0" dirty="0" smtClean="0"/>
                        <a:t>/T</a:t>
                      </a:r>
                    </a:p>
                  </a:txBody>
                  <a:tcPr/>
                </a:tc>
              </a:tr>
              <a:tr h="370840">
                <a:tc>
                  <a:txBody>
                    <a:bodyPr/>
                    <a:lstStyle/>
                    <a:p>
                      <a:r>
                        <a:rPr lang="en-US" dirty="0" smtClean="0"/>
                        <a:t>A</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n</a:t>
                      </a:r>
                      <a:r>
                        <a:rPr lang="en-US" baseline="-25000" dirty="0" err="1" smtClean="0"/>
                        <a:t>A</a:t>
                      </a:r>
                      <a:r>
                        <a:rPr lang="en-US" dirty="0" smtClean="0"/>
                        <a:t>*</a:t>
                      </a:r>
                      <a:r>
                        <a:rPr lang="en-US" dirty="0" err="1" smtClean="0"/>
                        <a:t>n</a:t>
                      </a:r>
                      <a:r>
                        <a:rPr lang="en-US" baseline="30000" dirty="0" err="1" smtClean="0"/>
                        <a:t>ca</a:t>
                      </a:r>
                      <a:r>
                        <a:rPr lang="en-US" baseline="0" dirty="0" smtClean="0"/>
                        <a:t>/T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n</a:t>
                      </a:r>
                      <a:r>
                        <a:rPr lang="en-US" baseline="-25000" dirty="0" err="1" smtClean="0"/>
                        <a:t>A</a:t>
                      </a:r>
                      <a:r>
                        <a:rPr lang="en-US" dirty="0" smtClean="0"/>
                        <a:t>*</a:t>
                      </a:r>
                      <a:r>
                        <a:rPr lang="en-US" dirty="0" err="1" smtClean="0"/>
                        <a:t>n</a:t>
                      </a:r>
                      <a:r>
                        <a:rPr lang="en-US" baseline="30000" dirty="0" err="1" smtClean="0"/>
                        <a:t>co</a:t>
                      </a:r>
                      <a:r>
                        <a:rPr lang="en-US" baseline="0" dirty="0" smtClean="0"/>
                        <a:t>/T</a:t>
                      </a:r>
                    </a:p>
                  </a:txBody>
                  <a:tcPr/>
                </a:tc>
              </a:tr>
            </a:tbl>
          </a:graphicData>
        </a:graphic>
      </p:graphicFrame>
      <p:sp>
        <p:nvSpPr>
          <p:cNvPr id="15" name="TextBox 14"/>
          <p:cNvSpPr txBox="1"/>
          <p:nvPr/>
        </p:nvSpPr>
        <p:spPr>
          <a:xfrm>
            <a:off x="3260064" y="4984766"/>
            <a:ext cx="379656" cy="369332"/>
          </a:xfrm>
          <a:prstGeom prst="rect">
            <a:avLst/>
          </a:prstGeom>
          <a:noFill/>
        </p:spPr>
        <p:txBody>
          <a:bodyPr wrap="none" rtlCol="0">
            <a:spAutoFit/>
          </a:bodyPr>
          <a:lstStyle/>
          <a:p>
            <a:r>
              <a:rPr lang="en-US" dirty="0" err="1" smtClean="0"/>
              <a:t>n</a:t>
            </a:r>
            <a:r>
              <a:rPr lang="en-US" baseline="-25000" dirty="0" err="1" smtClean="0"/>
              <a:t>a</a:t>
            </a:r>
            <a:endParaRPr lang="en-US" baseline="-25000" dirty="0"/>
          </a:p>
        </p:txBody>
      </p:sp>
      <p:sp>
        <p:nvSpPr>
          <p:cNvPr id="16" name="TextBox 15"/>
          <p:cNvSpPr txBox="1"/>
          <p:nvPr/>
        </p:nvSpPr>
        <p:spPr>
          <a:xfrm>
            <a:off x="3260064" y="5335142"/>
            <a:ext cx="394985" cy="369332"/>
          </a:xfrm>
          <a:prstGeom prst="rect">
            <a:avLst/>
          </a:prstGeom>
          <a:noFill/>
        </p:spPr>
        <p:txBody>
          <a:bodyPr wrap="none" rtlCol="0">
            <a:spAutoFit/>
          </a:bodyPr>
          <a:lstStyle/>
          <a:p>
            <a:r>
              <a:rPr lang="en-US" dirty="0" err="1" smtClean="0"/>
              <a:t>n</a:t>
            </a:r>
            <a:r>
              <a:rPr lang="en-US" baseline="-25000" dirty="0" err="1"/>
              <a:t>A</a:t>
            </a:r>
            <a:endParaRPr lang="en-US" baseline="-25000" dirty="0"/>
          </a:p>
        </p:txBody>
      </p:sp>
      <p:sp>
        <p:nvSpPr>
          <p:cNvPr id="17" name="TextBox 16"/>
          <p:cNvSpPr txBox="1"/>
          <p:nvPr/>
        </p:nvSpPr>
        <p:spPr>
          <a:xfrm>
            <a:off x="1605806" y="5773125"/>
            <a:ext cx="453970" cy="369332"/>
          </a:xfrm>
          <a:prstGeom prst="rect">
            <a:avLst/>
          </a:prstGeom>
          <a:noFill/>
        </p:spPr>
        <p:txBody>
          <a:bodyPr wrap="none" rtlCol="0">
            <a:spAutoFit/>
          </a:bodyPr>
          <a:lstStyle/>
          <a:p>
            <a:r>
              <a:rPr lang="en-US" dirty="0" err="1" smtClean="0"/>
              <a:t>n</a:t>
            </a:r>
            <a:r>
              <a:rPr lang="en-US" baseline="30000" dirty="0" err="1" smtClean="0"/>
              <a:t>ca</a:t>
            </a:r>
            <a:endParaRPr lang="en-US" baseline="30000" dirty="0"/>
          </a:p>
        </p:txBody>
      </p:sp>
      <p:sp>
        <p:nvSpPr>
          <p:cNvPr id="18" name="TextBox 17"/>
          <p:cNvSpPr txBox="1"/>
          <p:nvPr/>
        </p:nvSpPr>
        <p:spPr>
          <a:xfrm>
            <a:off x="2496300" y="5773124"/>
            <a:ext cx="453970" cy="369332"/>
          </a:xfrm>
          <a:prstGeom prst="rect">
            <a:avLst/>
          </a:prstGeom>
          <a:noFill/>
        </p:spPr>
        <p:txBody>
          <a:bodyPr wrap="none" rtlCol="0">
            <a:spAutoFit/>
          </a:bodyPr>
          <a:lstStyle/>
          <a:p>
            <a:r>
              <a:rPr lang="en-US" dirty="0" err="1" smtClean="0"/>
              <a:t>n</a:t>
            </a:r>
            <a:r>
              <a:rPr lang="en-US" baseline="30000" dirty="0" err="1" smtClean="0"/>
              <a:t>co</a:t>
            </a:r>
            <a:endParaRPr lang="en-US" baseline="30000" dirty="0"/>
          </a:p>
        </p:txBody>
      </p:sp>
      <p:sp>
        <p:nvSpPr>
          <p:cNvPr id="19" name="TextBox 18"/>
          <p:cNvSpPr txBox="1"/>
          <p:nvPr/>
        </p:nvSpPr>
        <p:spPr>
          <a:xfrm>
            <a:off x="3318456" y="575852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4106814" y="5003747"/>
            <a:ext cx="4987887" cy="1200329"/>
          </a:xfrm>
          <a:prstGeom prst="rect">
            <a:avLst/>
          </a:prstGeom>
          <a:noFill/>
        </p:spPr>
        <p:txBody>
          <a:bodyPr wrap="square" rtlCol="0">
            <a:spAutoFit/>
          </a:bodyPr>
          <a:lstStyle/>
          <a:p>
            <a:r>
              <a:rPr lang="en-US" dirty="0"/>
              <a:t>Under H</a:t>
            </a:r>
            <a:r>
              <a:rPr lang="en-US" baseline="-25000" dirty="0"/>
              <a:t>0</a:t>
            </a:r>
            <a:r>
              <a:rPr lang="en-US" dirty="0"/>
              <a:t>, the </a:t>
            </a:r>
            <a:r>
              <a:rPr lang="en-US" dirty="0" smtClean="0"/>
              <a:t>χ2 </a:t>
            </a:r>
            <a:r>
              <a:rPr lang="en-US" dirty="0"/>
              <a:t>test statistic has an approximate χ2 distribution with (r − 1)(c − 1) = (2 − 1)(2 − 1) = 1 </a:t>
            </a:r>
            <a:r>
              <a:rPr lang="en-US" dirty="0" smtClean="0"/>
              <a:t>degrees </a:t>
            </a:r>
            <a:r>
              <a:rPr lang="en-US" dirty="0"/>
              <a:t>of freedom </a:t>
            </a:r>
            <a:endParaRPr lang="en-US" dirty="0" smtClean="0"/>
          </a:p>
          <a:p>
            <a:pPr algn="r"/>
            <a:r>
              <a:rPr lang="en-US" dirty="0" smtClean="0"/>
              <a:t>r = </a:t>
            </a:r>
            <a:r>
              <a:rPr lang="en-US" dirty="0" err="1" smtClean="0"/>
              <a:t>nrows</a:t>
            </a:r>
            <a:r>
              <a:rPr lang="en-US" dirty="0" smtClean="0"/>
              <a:t>  , c</a:t>
            </a:r>
            <a:r>
              <a:rPr lang="en-US" dirty="0" smtClean="0">
                <a:effectLst/>
              </a:rPr>
              <a:t> = </a:t>
            </a:r>
            <a:r>
              <a:rPr lang="en-US" dirty="0" err="1" smtClean="0">
                <a:effectLst/>
              </a:rPr>
              <a:t>ncols</a:t>
            </a:r>
            <a:endParaRPr lang="en-US" dirty="0" smtClean="0">
              <a:effectLst/>
            </a:endParaRPr>
          </a:p>
        </p:txBody>
      </p:sp>
    </p:spTree>
    <p:extLst>
      <p:ext uri="{BB962C8B-B14F-4D97-AF65-F5344CB8AC3E}">
        <p14:creationId xmlns:p14="http://schemas.microsoft.com/office/powerpoint/2010/main" val="21609887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600200"/>
            <a:ext cx="8229600" cy="4992255"/>
          </a:xfrm>
        </p:spPr>
        <p:txBody>
          <a:bodyPr>
            <a:normAutofit fontScale="77500" lnSpcReduction="20000"/>
          </a:bodyPr>
          <a:lstStyle/>
          <a:p>
            <a:r>
              <a:rPr lang="en-US" dirty="0" smtClean="0"/>
              <a:t>Day 1:  </a:t>
            </a:r>
          </a:p>
          <a:p>
            <a:pPr lvl="1"/>
            <a:r>
              <a:rPr lang="en-US" dirty="0" smtClean="0"/>
              <a:t>Population genetics </a:t>
            </a:r>
            <a:r>
              <a:rPr lang="en-US" dirty="0" smtClean="0"/>
              <a:t>refresher</a:t>
            </a:r>
          </a:p>
          <a:p>
            <a:pPr lvl="2"/>
            <a:r>
              <a:rPr lang="en-US" dirty="0" smtClean="0"/>
              <a:t>Why GWAS works</a:t>
            </a:r>
            <a:endParaRPr lang="en-US" dirty="0" smtClean="0"/>
          </a:p>
          <a:p>
            <a:pPr lvl="1"/>
            <a:r>
              <a:rPr lang="en-US" dirty="0" smtClean="0"/>
              <a:t>Genome wide association </a:t>
            </a:r>
            <a:r>
              <a:rPr lang="en-US" dirty="0" smtClean="0"/>
              <a:t>studies</a:t>
            </a:r>
          </a:p>
          <a:p>
            <a:pPr lvl="2"/>
            <a:r>
              <a:rPr lang="en-US" dirty="0" smtClean="0"/>
              <a:t>Data</a:t>
            </a:r>
          </a:p>
          <a:p>
            <a:pPr lvl="2"/>
            <a:r>
              <a:rPr lang="en-US" dirty="0" smtClean="0"/>
              <a:t>Case-Control Studies (Binary phenotype)</a:t>
            </a:r>
          </a:p>
          <a:p>
            <a:pPr lvl="2"/>
            <a:r>
              <a:rPr lang="en-US" dirty="0" smtClean="0"/>
              <a:t>Quantitative Trait Locus Studies (Continuous phenotype)</a:t>
            </a:r>
            <a:endParaRPr lang="en-US" dirty="0" smtClean="0"/>
          </a:p>
          <a:p>
            <a:pPr lvl="1"/>
            <a:r>
              <a:rPr lang="en-US" dirty="0" smtClean="0"/>
              <a:t>Exercises</a:t>
            </a:r>
            <a:endParaRPr lang="en-US" dirty="0" smtClean="0"/>
          </a:p>
          <a:p>
            <a:pPr marL="0" indent="0">
              <a:buNone/>
            </a:pPr>
            <a:endParaRPr lang="en-US" dirty="0"/>
          </a:p>
          <a:p>
            <a:r>
              <a:rPr lang="en-US" dirty="0" smtClean="0"/>
              <a:t>Day 2: </a:t>
            </a:r>
          </a:p>
          <a:p>
            <a:pPr lvl="1"/>
            <a:r>
              <a:rPr lang="en-US" dirty="0" smtClean="0"/>
              <a:t>Missing heritability</a:t>
            </a:r>
          </a:p>
          <a:p>
            <a:pPr lvl="1"/>
            <a:r>
              <a:rPr lang="en-US" dirty="0" smtClean="0"/>
              <a:t>Imputation &amp; haplotypes</a:t>
            </a:r>
          </a:p>
          <a:p>
            <a:pPr lvl="1"/>
            <a:r>
              <a:rPr lang="en-US" dirty="0" err="1" smtClean="0"/>
              <a:t>Exome</a:t>
            </a:r>
            <a:r>
              <a:rPr lang="en-US" dirty="0" smtClean="0"/>
              <a:t> wide association studies</a:t>
            </a:r>
          </a:p>
          <a:p>
            <a:pPr lvl="1"/>
            <a:r>
              <a:rPr lang="en-US" dirty="0" smtClean="0"/>
              <a:t>Exercises</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8300306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134"/>
            <a:ext cx="8229600" cy="1143000"/>
          </a:xfrm>
        </p:spPr>
        <p:txBody>
          <a:bodyPr/>
          <a:lstStyle/>
          <a:p>
            <a:r>
              <a:rPr lang="en-US" dirty="0" smtClean="0"/>
              <a:t>Fisher’s Exact Test</a:t>
            </a:r>
            <a:endParaRPr lang="en-US" dirty="0"/>
          </a:p>
        </p:txBody>
      </p:sp>
      <p:sp>
        <p:nvSpPr>
          <p:cNvPr id="3" name="Content Placeholder 2"/>
          <p:cNvSpPr>
            <a:spLocks noGrp="1"/>
          </p:cNvSpPr>
          <p:nvPr>
            <p:ph idx="1"/>
          </p:nvPr>
        </p:nvSpPr>
        <p:spPr>
          <a:xfrm>
            <a:off x="457199" y="1099684"/>
            <a:ext cx="8360163" cy="1392639"/>
          </a:xfrm>
        </p:spPr>
        <p:txBody>
          <a:bodyPr>
            <a:normAutofit fontScale="92500"/>
          </a:bodyPr>
          <a:lstStyle/>
          <a:p>
            <a:pPr marL="0" indent="0">
              <a:buNone/>
            </a:pPr>
            <a:r>
              <a:rPr lang="en-US" dirty="0" smtClean="0"/>
              <a:t>H</a:t>
            </a:r>
            <a:r>
              <a:rPr lang="en-US" baseline="-25000" dirty="0" smtClean="0"/>
              <a:t>0</a:t>
            </a:r>
            <a:r>
              <a:rPr lang="en-US" dirty="0" smtClean="0"/>
              <a:t> assumed to follow a </a:t>
            </a:r>
            <a:r>
              <a:rPr lang="en-US" dirty="0" err="1" smtClean="0"/>
              <a:t>hypergeometric</a:t>
            </a:r>
            <a:r>
              <a:rPr lang="en-US" dirty="0" smtClean="0"/>
              <a:t> distribution</a:t>
            </a:r>
          </a:p>
          <a:p>
            <a:pPr lvl="1"/>
            <a:r>
              <a:rPr lang="en-US" dirty="0" smtClean="0"/>
              <a:t>Must choose over Pearson if any cells are &lt; 5</a:t>
            </a:r>
          </a:p>
          <a:p>
            <a:pPr marL="0" indent="0">
              <a:buNone/>
            </a:pPr>
            <a:endParaRPr lang="en-US" dirty="0" smtClean="0"/>
          </a:p>
        </p:txBody>
      </p:sp>
      <p:sp>
        <p:nvSpPr>
          <p:cNvPr id="4" name="Rectangle 3"/>
          <p:cNvSpPr/>
          <p:nvPr/>
        </p:nvSpPr>
        <p:spPr>
          <a:xfrm>
            <a:off x="457200" y="6211669"/>
            <a:ext cx="8229600" cy="646331"/>
          </a:xfrm>
          <a:prstGeom prst="rect">
            <a:avLst/>
          </a:prstGeom>
        </p:spPr>
        <p:txBody>
          <a:bodyPr wrap="square">
            <a:spAutoFit/>
          </a:bodyPr>
          <a:lstStyle/>
          <a:p>
            <a:r>
              <a:rPr lang="en-US" dirty="0" smtClean="0"/>
              <a:t>Computationally more expensive than Pearson’s, but that is no longer a practical concern in most cases</a:t>
            </a:r>
          </a:p>
        </p:txBody>
      </p:sp>
      <p:graphicFrame>
        <p:nvGraphicFramePr>
          <p:cNvPr id="5" name="Table 4"/>
          <p:cNvGraphicFramePr>
            <a:graphicFrameLocks noGrp="1"/>
          </p:cNvGraphicFramePr>
          <p:nvPr>
            <p:extLst>
              <p:ext uri="{D42A27DB-BD31-4B8C-83A1-F6EECF244321}">
                <p14:modId xmlns:p14="http://schemas.microsoft.com/office/powerpoint/2010/main" val="156592781"/>
              </p:ext>
            </p:extLst>
          </p:nvPr>
        </p:nvGraphicFramePr>
        <p:xfrm>
          <a:off x="995629" y="2721327"/>
          <a:ext cx="2554698" cy="1112520"/>
        </p:xfrm>
        <a:graphic>
          <a:graphicData uri="http://schemas.openxmlformats.org/drawingml/2006/table">
            <a:tbl>
              <a:tblPr firstRow="1" bandRow="1">
                <a:tableStyleId>{5C22544A-7EE6-4342-B048-85BDC9FD1C3A}</a:tableStyleId>
              </a:tblPr>
              <a:tblGrid>
                <a:gridCol w="759110"/>
                <a:gridCol w="759111"/>
                <a:gridCol w="1036477"/>
              </a:tblGrid>
              <a:tr h="370840">
                <a:tc>
                  <a:txBody>
                    <a:bodyPr/>
                    <a:lstStyle/>
                    <a:p>
                      <a:r>
                        <a:rPr lang="en-US" dirty="0" smtClean="0"/>
                        <a:t>Allele</a:t>
                      </a:r>
                      <a:endParaRPr lang="en-US" dirty="0"/>
                    </a:p>
                  </a:txBody>
                  <a:tcPr/>
                </a:tc>
                <a:tc>
                  <a:txBody>
                    <a:bodyPr/>
                    <a:lstStyle/>
                    <a:p>
                      <a:r>
                        <a:rPr lang="en-US" dirty="0" smtClean="0"/>
                        <a:t>Cases</a:t>
                      </a:r>
                      <a:endParaRPr lang="en-US" dirty="0"/>
                    </a:p>
                  </a:txBody>
                  <a:tcPr/>
                </a:tc>
                <a:tc>
                  <a:txBody>
                    <a:bodyPr/>
                    <a:lstStyle/>
                    <a:p>
                      <a:r>
                        <a:rPr lang="en-US" dirty="0" smtClean="0"/>
                        <a:t>Controls</a:t>
                      </a:r>
                      <a:endParaRPr lang="en-US" dirty="0"/>
                    </a:p>
                  </a:txBody>
                  <a:tcPr/>
                </a:tc>
              </a:tr>
              <a:tr h="370840">
                <a:tc>
                  <a:txBody>
                    <a:bodyPr/>
                    <a:lstStyle/>
                    <a:p>
                      <a:r>
                        <a:rPr lang="en-US" dirty="0" smtClean="0"/>
                        <a:t>a</a:t>
                      </a:r>
                      <a:endParaRPr lang="en-US" dirty="0"/>
                    </a:p>
                  </a:txBody>
                  <a:tcPr/>
                </a:tc>
                <a:tc>
                  <a:txBody>
                    <a:bodyPr/>
                    <a:lstStyle/>
                    <a:p>
                      <a:pPr algn="ctr"/>
                      <a:r>
                        <a:rPr lang="en-US" dirty="0" err="1" smtClean="0"/>
                        <a:t>n</a:t>
                      </a:r>
                      <a:r>
                        <a:rPr lang="en-US" spc="-300" baseline="-25000" dirty="0" err="1" smtClean="0"/>
                        <a:t>a</a:t>
                      </a:r>
                      <a:r>
                        <a:rPr lang="en-US" baseline="30000" dirty="0" err="1" smtClean="0"/>
                        <a:t>ca</a:t>
                      </a:r>
                      <a:endParaRPr lang="en-US" baseline="30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n</a:t>
                      </a:r>
                      <a:r>
                        <a:rPr lang="en-US" spc="-300" baseline="-25000" dirty="0" err="1" smtClean="0"/>
                        <a:t>a</a:t>
                      </a:r>
                      <a:r>
                        <a:rPr lang="en-US" baseline="30000" dirty="0" err="1" smtClean="0"/>
                        <a:t>co</a:t>
                      </a:r>
                      <a:endParaRPr lang="en-US" baseline="30000" dirty="0" smtClean="0"/>
                    </a:p>
                  </a:txBody>
                  <a:tcPr/>
                </a:tc>
              </a:tr>
              <a:tr h="370840">
                <a:tc>
                  <a:txBody>
                    <a:bodyPr/>
                    <a:lstStyle/>
                    <a:p>
                      <a:r>
                        <a:rPr lang="en-US" dirty="0" smtClean="0"/>
                        <a:t>A</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n</a:t>
                      </a:r>
                      <a:r>
                        <a:rPr lang="en-US" spc="-300" baseline="-25000" dirty="0" err="1" smtClean="0"/>
                        <a:t>A</a:t>
                      </a:r>
                      <a:r>
                        <a:rPr lang="en-US" baseline="30000" dirty="0" err="1" smtClean="0"/>
                        <a:t>ca</a:t>
                      </a:r>
                      <a:endParaRPr lang="en-US" baseline="30000" dirty="0" smtClean="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t>n</a:t>
                      </a:r>
                      <a:r>
                        <a:rPr lang="en-US" spc="-300" baseline="-25000" dirty="0" err="1" smtClean="0"/>
                        <a:t>A</a:t>
                      </a:r>
                      <a:r>
                        <a:rPr lang="en-US" baseline="30000" dirty="0" err="1" smtClean="0"/>
                        <a:t>co</a:t>
                      </a:r>
                      <a:endParaRPr lang="en-US" baseline="30000" dirty="0" smtClean="0"/>
                    </a:p>
                  </a:txBody>
                  <a:tcPr/>
                </a:tc>
              </a:tr>
            </a:tbl>
          </a:graphicData>
        </a:graphic>
      </p:graphicFrame>
      <p:sp>
        <p:nvSpPr>
          <p:cNvPr id="6" name="TextBox 5"/>
          <p:cNvSpPr txBox="1"/>
          <p:nvPr/>
        </p:nvSpPr>
        <p:spPr>
          <a:xfrm>
            <a:off x="3550327" y="3042309"/>
            <a:ext cx="379656" cy="369332"/>
          </a:xfrm>
          <a:prstGeom prst="rect">
            <a:avLst/>
          </a:prstGeom>
          <a:noFill/>
        </p:spPr>
        <p:txBody>
          <a:bodyPr wrap="none" rtlCol="0">
            <a:spAutoFit/>
          </a:bodyPr>
          <a:lstStyle/>
          <a:p>
            <a:r>
              <a:rPr lang="en-US" dirty="0" err="1" smtClean="0"/>
              <a:t>n</a:t>
            </a:r>
            <a:r>
              <a:rPr lang="en-US" baseline="-25000" dirty="0" err="1" smtClean="0"/>
              <a:t>a</a:t>
            </a:r>
            <a:endParaRPr lang="en-US" baseline="-25000" dirty="0"/>
          </a:p>
        </p:txBody>
      </p:sp>
      <p:sp>
        <p:nvSpPr>
          <p:cNvPr id="7" name="TextBox 6"/>
          <p:cNvSpPr txBox="1"/>
          <p:nvPr/>
        </p:nvSpPr>
        <p:spPr>
          <a:xfrm>
            <a:off x="3550327" y="3392685"/>
            <a:ext cx="394985" cy="369332"/>
          </a:xfrm>
          <a:prstGeom prst="rect">
            <a:avLst/>
          </a:prstGeom>
          <a:noFill/>
        </p:spPr>
        <p:txBody>
          <a:bodyPr wrap="none" rtlCol="0">
            <a:spAutoFit/>
          </a:bodyPr>
          <a:lstStyle/>
          <a:p>
            <a:r>
              <a:rPr lang="en-US" dirty="0" err="1" smtClean="0"/>
              <a:t>n</a:t>
            </a:r>
            <a:r>
              <a:rPr lang="en-US" baseline="-25000" dirty="0" err="1"/>
              <a:t>A</a:t>
            </a:r>
            <a:endParaRPr lang="en-US" baseline="-25000" dirty="0"/>
          </a:p>
        </p:txBody>
      </p:sp>
      <p:sp>
        <p:nvSpPr>
          <p:cNvPr id="8" name="TextBox 7"/>
          <p:cNvSpPr txBox="1"/>
          <p:nvPr/>
        </p:nvSpPr>
        <p:spPr>
          <a:xfrm>
            <a:off x="1896069" y="3830668"/>
            <a:ext cx="453970" cy="369332"/>
          </a:xfrm>
          <a:prstGeom prst="rect">
            <a:avLst/>
          </a:prstGeom>
          <a:noFill/>
        </p:spPr>
        <p:txBody>
          <a:bodyPr wrap="none" rtlCol="0">
            <a:spAutoFit/>
          </a:bodyPr>
          <a:lstStyle/>
          <a:p>
            <a:r>
              <a:rPr lang="en-US" dirty="0" err="1" smtClean="0"/>
              <a:t>n</a:t>
            </a:r>
            <a:r>
              <a:rPr lang="en-US" baseline="30000" dirty="0" err="1" smtClean="0"/>
              <a:t>ca</a:t>
            </a:r>
            <a:endParaRPr lang="en-US" baseline="30000" dirty="0"/>
          </a:p>
        </p:txBody>
      </p:sp>
      <p:sp>
        <p:nvSpPr>
          <p:cNvPr id="9" name="TextBox 8"/>
          <p:cNvSpPr txBox="1"/>
          <p:nvPr/>
        </p:nvSpPr>
        <p:spPr>
          <a:xfrm>
            <a:off x="2786563" y="3830667"/>
            <a:ext cx="453970" cy="369332"/>
          </a:xfrm>
          <a:prstGeom prst="rect">
            <a:avLst/>
          </a:prstGeom>
          <a:noFill/>
        </p:spPr>
        <p:txBody>
          <a:bodyPr wrap="none" rtlCol="0">
            <a:spAutoFit/>
          </a:bodyPr>
          <a:lstStyle/>
          <a:p>
            <a:r>
              <a:rPr lang="en-US" dirty="0" err="1" smtClean="0"/>
              <a:t>n</a:t>
            </a:r>
            <a:r>
              <a:rPr lang="en-US" baseline="30000" dirty="0" err="1" smtClean="0"/>
              <a:t>co</a:t>
            </a:r>
            <a:endParaRPr lang="en-US" baseline="30000" dirty="0"/>
          </a:p>
        </p:txBody>
      </p:sp>
      <p:sp>
        <p:nvSpPr>
          <p:cNvPr id="10" name="TextBox 9"/>
          <p:cNvSpPr txBox="1"/>
          <p:nvPr/>
        </p:nvSpPr>
        <p:spPr>
          <a:xfrm>
            <a:off x="3608719" y="3816069"/>
            <a:ext cx="300082" cy="369332"/>
          </a:xfrm>
          <a:prstGeom prst="rect">
            <a:avLst/>
          </a:prstGeom>
          <a:noFill/>
        </p:spPr>
        <p:txBody>
          <a:bodyPr wrap="none" rtlCol="0">
            <a:spAutoFit/>
          </a:bodyPr>
          <a:lstStyle/>
          <a:p>
            <a:r>
              <a:rPr lang="en-US" dirty="0" smtClean="0"/>
              <a:t>T</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3648194692"/>
              </p:ext>
            </p:extLst>
          </p:nvPr>
        </p:nvGraphicFramePr>
        <p:xfrm>
          <a:off x="290513" y="4903788"/>
          <a:ext cx="4352925" cy="1039812"/>
        </p:xfrm>
        <a:graphic>
          <a:graphicData uri="http://schemas.openxmlformats.org/presentationml/2006/ole">
            <mc:AlternateContent xmlns:mc="http://schemas.openxmlformats.org/markup-compatibility/2006">
              <mc:Choice xmlns:v="urn:schemas-microsoft-com:vml" Requires="v">
                <p:oleObj spid="_x0000_s5223" name="Equation" r:id="rId3" imgW="2286000" imgH="546100" progId="Equation.3">
                  <p:embed/>
                </p:oleObj>
              </mc:Choice>
              <mc:Fallback>
                <p:oleObj name="Equation" r:id="rId3" imgW="2286000" imgH="546100" progId="Equation.3">
                  <p:embed/>
                  <p:pic>
                    <p:nvPicPr>
                      <p:cNvPr id="0" name=""/>
                      <p:cNvPicPr/>
                      <p:nvPr/>
                    </p:nvPicPr>
                    <p:blipFill>
                      <a:blip r:embed="rId4"/>
                      <a:stretch>
                        <a:fillRect/>
                      </a:stretch>
                    </p:blipFill>
                    <p:spPr>
                      <a:xfrm>
                        <a:off x="290513" y="4903788"/>
                        <a:ext cx="4352925" cy="1039812"/>
                      </a:xfrm>
                      <a:prstGeom prst="rect">
                        <a:avLst/>
                      </a:prstGeom>
                    </p:spPr>
                  </p:pic>
                </p:oleObj>
              </mc:Fallback>
            </mc:AlternateContent>
          </a:graphicData>
        </a:graphic>
      </p:graphicFrame>
      <p:pic>
        <p:nvPicPr>
          <p:cNvPr id="14" name="Picture 13"/>
          <p:cNvPicPr>
            <a:picLocks noChangeAspect="1"/>
          </p:cNvPicPr>
          <p:nvPr/>
        </p:nvPicPr>
        <p:blipFill>
          <a:blip r:embed="rId5"/>
          <a:stretch>
            <a:fillRect/>
          </a:stretch>
        </p:blipFill>
        <p:spPr>
          <a:xfrm>
            <a:off x="6060295" y="2838182"/>
            <a:ext cx="1696421" cy="3208449"/>
          </a:xfrm>
          <a:prstGeom prst="rect">
            <a:avLst/>
          </a:prstGeom>
        </p:spPr>
      </p:pic>
      <p:sp>
        <p:nvSpPr>
          <p:cNvPr id="16" name="Rectangle 15"/>
          <p:cNvSpPr/>
          <p:nvPr/>
        </p:nvSpPr>
        <p:spPr>
          <a:xfrm>
            <a:off x="301625" y="4453004"/>
            <a:ext cx="825867" cy="369332"/>
          </a:xfrm>
          <a:prstGeom prst="rect">
            <a:avLst/>
          </a:prstGeom>
        </p:spPr>
        <p:txBody>
          <a:bodyPr wrap="none">
            <a:spAutoFit/>
          </a:bodyPr>
          <a:lstStyle/>
          <a:p>
            <a:pPr algn="ctr"/>
            <a:r>
              <a:rPr lang="en-US" dirty="0" smtClean="0"/>
              <a:t>X = </a:t>
            </a:r>
            <a:r>
              <a:rPr lang="en-US" dirty="0" err="1" smtClean="0"/>
              <a:t>n</a:t>
            </a:r>
            <a:r>
              <a:rPr lang="en-US" spc="-300" baseline="-25000" dirty="0" err="1" smtClean="0"/>
              <a:t>a</a:t>
            </a:r>
            <a:r>
              <a:rPr lang="en-US" baseline="30000" dirty="0" err="1" smtClean="0"/>
              <a:t>ca</a:t>
            </a:r>
            <a:endParaRPr lang="en-US" baseline="30000" dirty="0"/>
          </a:p>
        </p:txBody>
      </p:sp>
      <p:sp>
        <p:nvSpPr>
          <p:cNvPr id="17" name="TextBox 16"/>
          <p:cNvSpPr txBox="1"/>
          <p:nvPr/>
        </p:nvSpPr>
        <p:spPr>
          <a:xfrm>
            <a:off x="5652055" y="2304456"/>
            <a:ext cx="2505814" cy="646331"/>
          </a:xfrm>
          <a:prstGeom prst="rect">
            <a:avLst/>
          </a:prstGeom>
          <a:noFill/>
        </p:spPr>
        <p:txBody>
          <a:bodyPr wrap="none" rtlCol="0">
            <a:spAutoFit/>
          </a:bodyPr>
          <a:lstStyle/>
          <a:p>
            <a:pPr algn="ctr"/>
            <a:r>
              <a:rPr lang="en-US" dirty="0" smtClean="0"/>
              <a:t>Plug in different X values</a:t>
            </a:r>
            <a:br>
              <a:rPr lang="en-US" dirty="0" smtClean="0"/>
            </a:br>
            <a:r>
              <a:rPr lang="en-US" dirty="0" smtClean="0"/>
              <a:t>to get a distribution </a:t>
            </a:r>
            <a:endParaRPr lang="en-US" dirty="0"/>
          </a:p>
        </p:txBody>
      </p:sp>
      <p:cxnSp>
        <p:nvCxnSpPr>
          <p:cNvPr id="19" name="Straight Arrow Connector 18"/>
          <p:cNvCxnSpPr/>
          <p:nvPr/>
        </p:nvCxnSpPr>
        <p:spPr>
          <a:xfrm flipV="1">
            <a:off x="7892803" y="3042309"/>
            <a:ext cx="0" cy="79153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a:off x="7907921" y="5215784"/>
            <a:ext cx="0" cy="72803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85589" y="3266866"/>
            <a:ext cx="1095873" cy="369332"/>
          </a:xfrm>
          <a:prstGeom prst="rect">
            <a:avLst/>
          </a:prstGeom>
          <a:noFill/>
        </p:spPr>
        <p:txBody>
          <a:bodyPr wrap="square" rtlCol="0">
            <a:spAutoFit/>
          </a:bodyPr>
          <a:lstStyle/>
          <a:p>
            <a:r>
              <a:rPr lang="en-US" dirty="0" smtClean="0"/>
              <a:t>Reject H</a:t>
            </a:r>
            <a:r>
              <a:rPr lang="en-US" baseline="-25000" dirty="0" smtClean="0"/>
              <a:t>0</a:t>
            </a:r>
            <a:endParaRPr lang="en-US" baseline="-25000" dirty="0"/>
          </a:p>
        </p:txBody>
      </p:sp>
      <p:sp>
        <p:nvSpPr>
          <p:cNvPr id="23" name="TextBox 22"/>
          <p:cNvSpPr txBox="1"/>
          <p:nvPr/>
        </p:nvSpPr>
        <p:spPr>
          <a:xfrm>
            <a:off x="7885589" y="5338062"/>
            <a:ext cx="1428514" cy="369332"/>
          </a:xfrm>
          <a:prstGeom prst="rect">
            <a:avLst/>
          </a:prstGeom>
          <a:noFill/>
        </p:spPr>
        <p:txBody>
          <a:bodyPr wrap="square" rtlCol="0">
            <a:spAutoFit/>
          </a:bodyPr>
          <a:lstStyle/>
          <a:p>
            <a:r>
              <a:rPr lang="en-US" dirty="0" smtClean="0"/>
              <a:t>Reject H</a:t>
            </a:r>
            <a:r>
              <a:rPr lang="en-US" baseline="-25000" dirty="0" smtClean="0"/>
              <a:t>0</a:t>
            </a:r>
            <a:endParaRPr lang="en-US" baseline="-25000" dirty="0"/>
          </a:p>
        </p:txBody>
      </p:sp>
    </p:spTree>
    <p:extLst>
      <p:ext uri="{BB962C8B-B14F-4D97-AF65-F5344CB8AC3E}">
        <p14:creationId xmlns:p14="http://schemas.microsoft.com/office/powerpoint/2010/main" val="11771187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76"/>
            <a:ext cx="8229600" cy="1143000"/>
          </a:xfrm>
        </p:spPr>
        <p:txBody>
          <a:bodyPr/>
          <a:lstStyle/>
          <a:p>
            <a:r>
              <a:rPr lang="en-US" dirty="0" smtClean="0"/>
              <a:t>Logistic Regression</a:t>
            </a:r>
            <a:endParaRPr lang="en-US" dirty="0"/>
          </a:p>
        </p:txBody>
      </p:sp>
      <p:sp>
        <p:nvSpPr>
          <p:cNvPr id="3" name="Content Placeholder 2"/>
          <p:cNvSpPr>
            <a:spLocks noGrp="1"/>
          </p:cNvSpPr>
          <p:nvPr>
            <p:ph idx="1"/>
          </p:nvPr>
        </p:nvSpPr>
        <p:spPr>
          <a:xfrm>
            <a:off x="457200" y="1071071"/>
            <a:ext cx="8229600" cy="1060606"/>
          </a:xfrm>
        </p:spPr>
        <p:txBody>
          <a:bodyPr>
            <a:normAutofit lnSpcReduction="10000"/>
          </a:bodyPr>
          <a:lstStyle/>
          <a:p>
            <a:pPr marL="0" indent="0">
              <a:buNone/>
            </a:pPr>
            <a:r>
              <a:rPr lang="en-US" dirty="0" smtClean="0"/>
              <a:t>Linear regression for binary outcomes</a:t>
            </a:r>
          </a:p>
          <a:p>
            <a:pPr lvl="1"/>
            <a:r>
              <a:rPr lang="en-US" dirty="0" smtClean="0"/>
              <a:t>Allows inclusion of covariates</a:t>
            </a:r>
          </a:p>
        </p:txBody>
      </p:sp>
      <p:graphicFrame>
        <p:nvGraphicFramePr>
          <p:cNvPr id="4" name="Object 3"/>
          <p:cNvGraphicFramePr>
            <a:graphicFrameLocks noChangeAspect="1"/>
          </p:cNvGraphicFramePr>
          <p:nvPr>
            <p:extLst>
              <p:ext uri="{D42A27DB-BD31-4B8C-83A1-F6EECF244321}">
                <p14:modId xmlns:p14="http://schemas.microsoft.com/office/powerpoint/2010/main" val="4096753466"/>
              </p:ext>
            </p:extLst>
          </p:nvPr>
        </p:nvGraphicFramePr>
        <p:xfrm>
          <a:off x="676838" y="2610828"/>
          <a:ext cx="3587750" cy="565150"/>
        </p:xfrm>
        <a:graphic>
          <a:graphicData uri="http://schemas.openxmlformats.org/presentationml/2006/ole">
            <mc:AlternateContent xmlns:mc="http://schemas.openxmlformats.org/markup-compatibility/2006">
              <mc:Choice xmlns:v="urn:schemas-microsoft-com:vml" Requires="v">
                <p:oleObj spid="_x0000_s8568" name="Equation" r:id="rId3" imgW="1371600" imgH="215900" progId="Equation.3">
                  <p:embed/>
                </p:oleObj>
              </mc:Choice>
              <mc:Fallback>
                <p:oleObj name="Equation" r:id="rId3" imgW="1371600" imgH="215900" progId="Equation.3">
                  <p:embed/>
                  <p:pic>
                    <p:nvPicPr>
                      <p:cNvPr id="0" name=""/>
                      <p:cNvPicPr/>
                      <p:nvPr/>
                    </p:nvPicPr>
                    <p:blipFill>
                      <a:blip r:embed="rId4"/>
                      <a:stretch>
                        <a:fillRect/>
                      </a:stretch>
                    </p:blipFill>
                    <p:spPr>
                      <a:xfrm>
                        <a:off x="676838" y="2610828"/>
                        <a:ext cx="3587750" cy="565150"/>
                      </a:xfrm>
                      <a:prstGeom prst="rect">
                        <a:avLst/>
                      </a:prstGeom>
                    </p:spPr>
                  </p:pic>
                </p:oleObj>
              </mc:Fallback>
            </mc:AlternateContent>
          </a:graphicData>
        </a:graphic>
      </p:graphicFrame>
      <p:sp>
        <p:nvSpPr>
          <p:cNvPr id="5" name="TextBox 4"/>
          <p:cNvSpPr txBox="1"/>
          <p:nvPr/>
        </p:nvSpPr>
        <p:spPr>
          <a:xfrm>
            <a:off x="599033" y="3341582"/>
            <a:ext cx="1096386" cy="646331"/>
          </a:xfrm>
          <a:prstGeom prst="rect">
            <a:avLst/>
          </a:prstGeom>
          <a:noFill/>
        </p:spPr>
        <p:txBody>
          <a:bodyPr wrap="none" rtlCol="0">
            <a:spAutoFit/>
          </a:bodyPr>
          <a:lstStyle/>
          <a:p>
            <a:r>
              <a:rPr lang="en-US" dirty="0" smtClean="0"/>
              <a:t>H</a:t>
            </a:r>
            <a:r>
              <a:rPr lang="en-US" baseline="-25000" dirty="0" smtClean="0"/>
              <a:t>0</a:t>
            </a:r>
            <a:r>
              <a:rPr lang="en-US" dirty="0" smtClean="0"/>
              <a:t>: β1 = 0</a:t>
            </a:r>
          </a:p>
          <a:p>
            <a:r>
              <a:rPr lang="en-US" dirty="0" smtClean="0"/>
              <a:t>H</a:t>
            </a:r>
            <a:r>
              <a:rPr lang="en-US" baseline="-25000" dirty="0" smtClean="0"/>
              <a:t>a</a:t>
            </a:r>
            <a:r>
              <a:rPr lang="en-US" dirty="0" smtClean="0"/>
              <a:t>: β1 ≠ 0 </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930439085"/>
              </p:ext>
            </p:extLst>
          </p:nvPr>
        </p:nvGraphicFramePr>
        <p:xfrm>
          <a:off x="659513" y="3088701"/>
          <a:ext cx="2240198" cy="298693"/>
        </p:xfrm>
        <a:graphic>
          <a:graphicData uri="http://schemas.openxmlformats.org/presentationml/2006/ole">
            <mc:AlternateContent xmlns:mc="http://schemas.openxmlformats.org/markup-compatibility/2006">
              <mc:Choice xmlns:v="urn:schemas-microsoft-com:vml" Requires="v">
                <p:oleObj spid="_x0000_s8569" name="Equation" r:id="rId5" imgW="1333500" imgH="177800" progId="Equation.3">
                  <p:embed/>
                </p:oleObj>
              </mc:Choice>
              <mc:Fallback>
                <p:oleObj name="Equation" r:id="rId5" imgW="1333500" imgH="177800" progId="Equation.3">
                  <p:embed/>
                  <p:pic>
                    <p:nvPicPr>
                      <p:cNvPr id="0" name=""/>
                      <p:cNvPicPr/>
                      <p:nvPr/>
                    </p:nvPicPr>
                    <p:blipFill>
                      <a:blip r:embed="rId6"/>
                      <a:stretch>
                        <a:fillRect/>
                      </a:stretch>
                    </p:blipFill>
                    <p:spPr>
                      <a:xfrm>
                        <a:off x="659513" y="3088701"/>
                        <a:ext cx="2240198" cy="298693"/>
                      </a:xfrm>
                      <a:prstGeom prst="rect">
                        <a:avLst/>
                      </a:prstGeom>
                    </p:spPr>
                  </p:pic>
                </p:oleObj>
              </mc:Fallback>
            </mc:AlternateContent>
          </a:graphicData>
        </a:graphic>
      </p:graphicFrame>
      <p:sp>
        <p:nvSpPr>
          <p:cNvPr id="7" name="TextBox 6"/>
          <p:cNvSpPr txBox="1"/>
          <p:nvPr/>
        </p:nvSpPr>
        <p:spPr>
          <a:xfrm>
            <a:off x="218140" y="2271409"/>
            <a:ext cx="1200982" cy="369332"/>
          </a:xfrm>
          <a:prstGeom prst="rect">
            <a:avLst/>
          </a:prstGeom>
          <a:noFill/>
        </p:spPr>
        <p:txBody>
          <a:bodyPr wrap="none" rtlCol="0">
            <a:spAutoFit/>
          </a:bodyPr>
          <a:lstStyle/>
          <a:p>
            <a:r>
              <a:rPr lang="en-US" dirty="0" smtClean="0"/>
              <a:t>Phenotype</a:t>
            </a:r>
            <a:endParaRPr lang="en-US" dirty="0"/>
          </a:p>
        </p:txBody>
      </p:sp>
      <p:sp>
        <p:nvSpPr>
          <p:cNvPr id="8" name="TextBox 7"/>
          <p:cNvSpPr txBox="1"/>
          <p:nvPr/>
        </p:nvSpPr>
        <p:spPr>
          <a:xfrm>
            <a:off x="2007608" y="2271410"/>
            <a:ext cx="1106080" cy="369332"/>
          </a:xfrm>
          <a:prstGeom prst="rect">
            <a:avLst/>
          </a:prstGeom>
          <a:noFill/>
        </p:spPr>
        <p:txBody>
          <a:bodyPr wrap="none" rtlCol="0">
            <a:spAutoFit/>
          </a:bodyPr>
          <a:lstStyle/>
          <a:p>
            <a:r>
              <a:rPr lang="en-US" dirty="0" smtClean="0"/>
              <a:t>Genotype</a:t>
            </a:r>
            <a:endParaRPr lang="en-US" dirty="0"/>
          </a:p>
        </p:txBody>
      </p:sp>
      <p:sp>
        <p:nvSpPr>
          <p:cNvPr id="9" name="TextBox 8"/>
          <p:cNvSpPr txBox="1"/>
          <p:nvPr/>
        </p:nvSpPr>
        <p:spPr>
          <a:xfrm>
            <a:off x="317528" y="5336720"/>
            <a:ext cx="4823374" cy="1477328"/>
          </a:xfrm>
          <a:prstGeom prst="rect">
            <a:avLst/>
          </a:prstGeom>
          <a:noFill/>
        </p:spPr>
        <p:txBody>
          <a:bodyPr wrap="square" rtlCol="0">
            <a:spAutoFit/>
          </a:bodyPr>
          <a:lstStyle/>
          <a:p>
            <a:r>
              <a:rPr lang="en-US" u="sng" dirty="0" smtClean="0"/>
              <a:t>Differences from linear regression:</a:t>
            </a:r>
          </a:p>
          <a:p>
            <a:r>
              <a:rPr lang="en-US" dirty="0" smtClean="0"/>
              <a:t>- p(</a:t>
            </a:r>
            <a:r>
              <a:rPr lang="en-US" dirty="0" err="1" smtClean="0"/>
              <a:t>y|x</a:t>
            </a:r>
            <a:r>
              <a:rPr lang="en-US" dirty="0" smtClean="0"/>
              <a:t>) follows a Bernoulli rather than a Gaussian</a:t>
            </a:r>
          </a:p>
          <a:p>
            <a:endParaRPr lang="en-US" dirty="0" smtClean="0"/>
          </a:p>
          <a:p>
            <a:r>
              <a:rPr lang="en-US" dirty="0" smtClean="0"/>
              <a:t>- The linear combination of inputs is restricted to fall between 0,1 by the logistic function </a:t>
            </a:r>
          </a:p>
        </p:txBody>
      </p:sp>
      <p:pic>
        <p:nvPicPr>
          <p:cNvPr id="10" name="Picture 9"/>
          <p:cNvPicPr>
            <a:picLocks noChangeAspect="1"/>
          </p:cNvPicPr>
          <p:nvPr/>
        </p:nvPicPr>
        <p:blipFill rotWithShape="1">
          <a:blip r:embed="rId7"/>
          <a:srcRect l="3363"/>
          <a:stretch/>
        </p:blipFill>
        <p:spPr>
          <a:xfrm>
            <a:off x="4705221" y="2634240"/>
            <a:ext cx="3502314" cy="2339647"/>
          </a:xfrm>
          <a:prstGeom prst="rect">
            <a:avLst/>
          </a:prstGeom>
        </p:spPr>
      </p:pic>
      <p:sp>
        <p:nvSpPr>
          <p:cNvPr id="11" name="TextBox 10"/>
          <p:cNvSpPr txBox="1"/>
          <p:nvPr/>
        </p:nvSpPr>
        <p:spPr>
          <a:xfrm>
            <a:off x="5085014" y="2252621"/>
            <a:ext cx="1777725" cy="369332"/>
          </a:xfrm>
          <a:prstGeom prst="rect">
            <a:avLst/>
          </a:prstGeom>
          <a:noFill/>
        </p:spPr>
        <p:txBody>
          <a:bodyPr wrap="none" rtlCol="0">
            <a:spAutoFit/>
          </a:bodyPr>
          <a:lstStyle/>
          <a:p>
            <a:r>
              <a:rPr lang="en-US" dirty="0" smtClean="0"/>
              <a:t>Logistic function: </a:t>
            </a:r>
            <a:endParaRPr lang="en-US" dirty="0"/>
          </a:p>
        </p:txBody>
      </p:sp>
      <p:cxnSp>
        <p:nvCxnSpPr>
          <p:cNvPr id="13" name="Straight Connector 12"/>
          <p:cNvCxnSpPr/>
          <p:nvPr/>
        </p:nvCxnSpPr>
        <p:spPr>
          <a:xfrm flipV="1">
            <a:off x="6622702" y="3431831"/>
            <a:ext cx="0" cy="13152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426138" y="3431831"/>
            <a:ext cx="21168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839835945"/>
              </p:ext>
            </p:extLst>
          </p:nvPr>
        </p:nvGraphicFramePr>
        <p:xfrm>
          <a:off x="643635" y="4026194"/>
          <a:ext cx="3289300" cy="1030288"/>
        </p:xfrm>
        <a:graphic>
          <a:graphicData uri="http://schemas.openxmlformats.org/presentationml/2006/ole">
            <mc:AlternateContent xmlns:mc="http://schemas.openxmlformats.org/markup-compatibility/2006">
              <mc:Choice xmlns:v="urn:schemas-microsoft-com:vml" Requires="v">
                <p:oleObj spid="_x0000_s8570" name="Equation" r:id="rId8" imgW="1257300" imgH="393700" progId="Equation.3">
                  <p:embed/>
                </p:oleObj>
              </mc:Choice>
              <mc:Fallback>
                <p:oleObj name="Equation" r:id="rId8" imgW="1257300" imgH="393700" progId="Equation.3">
                  <p:embed/>
                  <p:pic>
                    <p:nvPicPr>
                      <p:cNvPr id="0" name=""/>
                      <p:cNvPicPr/>
                      <p:nvPr/>
                    </p:nvPicPr>
                    <p:blipFill>
                      <a:blip r:embed="rId9"/>
                      <a:stretch>
                        <a:fillRect/>
                      </a:stretch>
                    </p:blipFill>
                    <p:spPr>
                      <a:xfrm>
                        <a:off x="643635" y="4026194"/>
                        <a:ext cx="3289300" cy="1030288"/>
                      </a:xfrm>
                      <a:prstGeom prst="rect">
                        <a:avLst/>
                      </a:prstGeom>
                    </p:spPr>
                  </p:pic>
                </p:oleObj>
              </mc:Fallback>
            </mc:AlternateContent>
          </a:graphicData>
        </a:graphic>
      </p:graphicFrame>
      <p:sp>
        <p:nvSpPr>
          <p:cNvPr id="20" name="TextBox 19"/>
          <p:cNvSpPr txBox="1"/>
          <p:nvPr/>
        </p:nvSpPr>
        <p:spPr>
          <a:xfrm>
            <a:off x="5633916" y="5366955"/>
            <a:ext cx="1189035" cy="646331"/>
          </a:xfrm>
          <a:prstGeom prst="rect">
            <a:avLst/>
          </a:prstGeom>
          <a:noFill/>
        </p:spPr>
        <p:txBody>
          <a:bodyPr wrap="none" rtlCol="0">
            <a:spAutoFit/>
          </a:bodyPr>
          <a:lstStyle/>
          <a:p>
            <a:r>
              <a:rPr lang="en-US" dirty="0" smtClean="0"/>
              <a:t>Notes: </a:t>
            </a:r>
          </a:p>
          <a:p>
            <a:r>
              <a:rPr lang="en-US" dirty="0" smtClean="0"/>
              <a:t>Y = P(case)</a:t>
            </a:r>
            <a:endParaRPr lang="en-US" dirty="0"/>
          </a:p>
        </p:txBody>
      </p:sp>
      <p:graphicFrame>
        <p:nvGraphicFramePr>
          <p:cNvPr id="21" name="Object 20"/>
          <p:cNvGraphicFramePr>
            <a:graphicFrameLocks noChangeAspect="1"/>
          </p:cNvGraphicFramePr>
          <p:nvPr>
            <p:extLst>
              <p:ext uri="{D42A27DB-BD31-4B8C-83A1-F6EECF244321}">
                <p14:modId xmlns:p14="http://schemas.microsoft.com/office/powerpoint/2010/main" val="66416028"/>
              </p:ext>
            </p:extLst>
          </p:nvPr>
        </p:nvGraphicFramePr>
        <p:xfrm>
          <a:off x="6815166" y="2204153"/>
          <a:ext cx="1165569" cy="547362"/>
        </p:xfrm>
        <a:graphic>
          <a:graphicData uri="http://schemas.openxmlformats.org/presentationml/2006/ole">
            <mc:AlternateContent xmlns:mc="http://schemas.openxmlformats.org/markup-compatibility/2006">
              <mc:Choice xmlns:v="urn:schemas-microsoft-com:vml" Requires="v">
                <p:oleObj spid="_x0000_s8571" name="Equation" r:id="rId10" imgW="838200" imgH="393700" progId="Equation.3">
                  <p:embed/>
                </p:oleObj>
              </mc:Choice>
              <mc:Fallback>
                <p:oleObj name="Equation" r:id="rId10" imgW="838200" imgH="393700" progId="Equation.3">
                  <p:embed/>
                  <p:pic>
                    <p:nvPicPr>
                      <p:cNvPr id="0" name=""/>
                      <p:cNvPicPr/>
                      <p:nvPr/>
                    </p:nvPicPr>
                    <p:blipFill>
                      <a:blip r:embed="rId11"/>
                      <a:stretch>
                        <a:fillRect/>
                      </a:stretch>
                    </p:blipFill>
                    <p:spPr>
                      <a:xfrm>
                        <a:off x="6815166" y="2204153"/>
                        <a:ext cx="1165569" cy="547362"/>
                      </a:xfrm>
                      <a:prstGeom prst="rect">
                        <a:avLst/>
                      </a:prstGeom>
                    </p:spPr>
                  </p:pic>
                </p:oleObj>
              </mc:Fallback>
            </mc:AlternateContent>
          </a:graphicData>
        </a:graphic>
      </p:graphicFrame>
      <p:sp>
        <p:nvSpPr>
          <p:cNvPr id="22" name="TextBox 21"/>
          <p:cNvSpPr txBox="1"/>
          <p:nvPr/>
        </p:nvSpPr>
        <p:spPr>
          <a:xfrm>
            <a:off x="5621910" y="5879599"/>
            <a:ext cx="2904649" cy="369332"/>
          </a:xfrm>
          <a:prstGeom prst="rect">
            <a:avLst/>
          </a:prstGeom>
          <a:noFill/>
        </p:spPr>
        <p:txBody>
          <a:bodyPr wrap="none" rtlCol="0">
            <a:spAutoFit/>
          </a:bodyPr>
          <a:lstStyle/>
          <a:p>
            <a:r>
              <a:rPr lang="en-US" dirty="0" smtClean="0"/>
              <a:t>OR (1 unit increase in x) = e</a:t>
            </a:r>
            <a:r>
              <a:rPr lang="en-US" baseline="30000" dirty="0" smtClean="0"/>
              <a:t>β1</a:t>
            </a:r>
          </a:p>
        </p:txBody>
      </p:sp>
      <p:sp>
        <p:nvSpPr>
          <p:cNvPr id="23" name="TextBox 22"/>
          <p:cNvSpPr txBox="1"/>
          <p:nvPr/>
        </p:nvSpPr>
        <p:spPr>
          <a:xfrm>
            <a:off x="3034703" y="2271410"/>
            <a:ext cx="1080494" cy="369332"/>
          </a:xfrm>
          <a:prstGeom prst="rect">
            <a:avLst/>
          </a:prstGeom>
          <a:noFill/>
        </p:spPr>
        <p:txBody>
          <a:bodyPr wrap="none" rtlCol="0">
            <a:spAutoFit/>
          </a:bodyPr>
          <a:lstStyle/>
          <a:p>
            <a:r>
              <a:rPr lang="en-US" dirty="0" smtClean="0"/>
              <a:t>Covariate</a:t>
            </a:r>
            <a:endParaRPr lang="en-US" dirty="0"/>
          </a:p>
        </p:txBody>
      </p:sp>
    </p:spTree>
    <p:extLst>
      <p:ext uri="{BB962C8B-B14F-4D97-AF65-F5344CB8AC3E}">
        <p14:creationId xmlns:p14="http://schemas.microsoft.com/office/powerpoint/2010/main" val="222277819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QTL association testing</a:t>
            </a:r>
            <a:endParaRPr lang="en-US" dirty="0"/>
          </a:p>
        </p:txBody>
      </p:sp>
      <p:sp>
        <p:nvSpPr>
          <p:cNvPr id="3" name="Content Placeholder 2"/>
          <p:cNvSpPr>
            <a:spLocks noGrp="1"/>
          </p:cNvSpPr>
          <p:nvPr>
            <p:ph idx="1"/>
          </p:nvPr>
        </p:nvSpPr>
        <p:spPr/>
        <p:txBody>
          <a:bodyPr/>
          <a:lstStyle/>
          <a:p>
            <a:r>
              <a:rPr lang="en-US" dirty="0" smtClean="0"/>
              <a:t>Linear regression</a:t>
            </a:r>
          </a:p>
          <a:p>
            <a:r>
              <a:rPr lang="en-US" dirty="0" smtClean="0"/>
              <a:t>ANOVA</a:t>
            </a:r>
          </a:p>
        </p:txBody>
      </p:sp>
    </p:spTree>
    <p:extLst>
      <p:ext uri="{BB962C8B-B14F-4D97-AF65-F5344CB8AC3E}">
        <p14:creationId xmlns:p14="http://schemas.microsoft.com/office/powerpoint/2010/main" val="221607598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666"/>
            <a:ext cx="8229600" cy="1143000"/>
          </a:xfrm>
        </p:spPr>
        <p:txBody>
          <a:bodyPr/>
          <a:lstStyle/>
          <a:p>
            <a:r>
              <a:rPr lang="en-US" dirty="0" smtClean="0"/>
              <a:t>Linear Regression</a:t>
            </a:r>
            <a:endParaRPr lang="en-US" dirty="0"/>
          </a:p>
        </p:txBody>
      </p:sp>
      <p:sp>
        <p:nvSpPr>
          <p:cNvPr id="3" name="Content Placeholder 2"/>
          <p:cNvSpPr>
            <a:spLocks noGrp="1"/>
          </p:cNvSpPr>
          <p:nvPr>
            <p:ph idx="1"/>
          </p:nvPr>
        </p:nvSpPr>
        <p:spPr>
          <a:xfrm>
            <a:off x="457200" y="919891"/>
            <a:ext cx="8229600" cy="1499023"/>
          </a:xfrm>
        </p:spPr>
        <p:txBody>
          <a:bodyPr>
            <a:normAutofit lnSpcReduction="10000"/>
          </a:bodyPr>
          <a:lstStyle/>
          <a:p>
            <a:pPr marL="0" indent="0">
              <a:buNone/>
            </a:pPr>
            <a:r>
              <a:rPr lang="en-US" dirty="0" smtClean="0"/>
              <a:t>Most common model for QTL association</a:t>
            </a:r>
          </a:p>
          <a:p>
            <a:pPr lvl="1"/>
            <a:r>
              <a:rPr lang="en-US" dirty="0" smtClean="0"/>
              <a:t>Can easily include covariates</a:t>
            </a:r>
          </a:p>
          <a:p>
            <a:pPr lvl="1"/>
            <a:r>
              <a:rPr lang="en-US" dirty="0" smtClean="0"/>
              <a:t>Usually fit 1 marker, but can fit several at once</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492790567"/>
              </p:ext>
            </p:extLst>
          </p:nvPr>
        </p:nvGraphicFramePr>
        <p:xfrm>
          <a:off x="299958" y="2626357"/>
          <a:ext cx="3071868" cy="688495"/>
        </p:xfrm>
        <a:graphic>
          <a:graphicData uri="http://schemas.openxmlformats.org/presentationml/2006/ole">
            <mc:AlternateContent xmlns:mc="http://schemas.openxmlformats.org/markup-compatibility/2006">
              <mc:Choice xmlns:v="urn:schemas-microsoft-com:vml" Requires="v">
                <p:oleObj spid="_x0000_s14645" name="Equation" r:id="rId3" imgW="965200" imgH="215900" progId="Equation.3">
                  <p:embed/>
                </p:oleObj>
              </mc:Choice>
              <mc:Fallback>
                <p:oleObj name="Equation" r:id="rId3" imgW="965200" imgH="215900" progId="Equation.3">
                  <p:embed/>
                  <p:pic>
                    <p:nvPicPr>
                      <p:cNvPr id="0" name=""/>
                      <p:cNvPicPr/>
                      <p:nvPr/>
                    </p:nvPicPr>
                    <p:blipFill>
                      <a:blip r:embed="rId4"/>
                      <a:stretch>
                        <a:fillRect/>
                      </a:stretch>
                    </p:blipFill>
                    <p:spPr>
                      <a:xfrm>
                        <a:off x="299958" y="2626357"/>
                        <a:ext cx="3071868" cy="688495"/>
                      </a:xfrm>
                      <a:prstGeom prst="rect">
                        <a:avLst/>
                      </a:prstGeom>
                    </p:spPr>
                  </p:pic>
                </p:oleObj>
              </mc:Fallback>
            </mc:AlternateContent>
          </a:graphicData>
        </a:graphic>
      </p:graphicFrame>
      <p:pic>
        <p:nvPicPr>
          <p:cNvPr id="7" name="Picture 6"/>
          <p:cNvPicPr>
            <a:picLocks noChangeAspect="1"/>
          </p:cNvPicPr>
          <p:nvPr/>
        </p:nvPicPr>
        <p:blipFill>
          <a:blip r:embed="rId5"/>
          <a:stretch>
            <a:fillRect/>
          </a:stretch>
        </p:blipFill>
        <p:spPr>
          <a:xfrm>
            <a:off x="3175262" y="3450878"/>
            <a:ext cx="6407217" cy="2929013"/>
          </a:xfrm>
          <a:prstGeom prst="rect">
            <a:avLst/>
          </a:prstGeom>
        </p:spPr>
      </p:pic>
      <p:sp>
        <p:nvSpPr>
          <p:cNvPr id="8" name="TextBox 7"/>
          <p:cNvSpPr txBox="1"/>
          <p:nvPr/>
        </p:nvSpPr>
        <p:spPr>
          <a:xfrm>
            <a:off x="3904627" y="2661845"/>
            <a:ext cx="1553800" cy="646331"/>
          </a:xfrm>
          <a:prstGeom prst="rect">
            <a:avLst/>
          </a:prstGeom>
          <a:noFill/>
        </p:spPr>
        <p:txBody>
          <a:bodyPr wrap="square" rtlCol="0">
            <a:spAutoFit/>
          </a:bodyPr>
          <a:lstStyle/>
          <a:p>
            <a:r>
              <a:rPr lang="en-US" dirty="0" smtClean="0"/>
              <a:t>H</a:t>
            </a:r>
            <a:r>
              <a:rPr lang="en-US" baseline="-25000" dirty="0" smtClean="0"/>
              <a:t>0</a:t>
            </a:r>
            <a:r>
              <a:rPr lang="en-US" dirty="0" smtClean="0"/>
              <a:t>: β1 = 0</a:t>
            </a:r>
          </a:p>
          <a:p>
            <a:r>
              <a:rPr lang="en-US" dirty="0" smtClean="0"/>
              <a:t>H</a:t>
            </a:r>
            <a:r>
              <a:rPr lang="en-US" baseline="-25000" dirty="0" smtClean="0"/>
              <a:t>a</a:t>
            </a:r>
            <a:r>
              <a:rPr lang="en-US" dirty="0" smtClean="0"/>
              <a:t>: β1 ≠ 0 </a:t>
            </a:r>
            <a:endParaRPr lang="en-US" dirty="0"/>
          </a:p>
        </p:txBody>
      </p:sp>
      <p:sp>
        <p:nvSpPr>
          <p:cNvPr id="9" name="TextBox 8"/>
          <p:cNvSpPr txBox="1"/>
          <p:nvPr/>
        </p:nvSpPr>
        <p:spPr>
          <a:xfrm>
            <a:off x="151200" y="3406165"/>
            <a:ext cx="1865565" cy="461665"/>
          </a:xfrm>
          <a:prstGeom prst="rect">
            <a:avLst/>
          </a:prstGeom>
          <a:noFill/>
        </p:spPr>
        <p:txBody>
          <a:bodyPr wrap="none" rtlCol="0">
            <a:spAutoFit/>
          </a:bodyPr>
          <a:lstStyle/>
          <a:p>
            <a:r>
              <a:rPr lang="en-US" sz="2400" u="sng" dirty="0" smtClean="0"/>
              <a:t>Test statistics</a:t>
            </a:r>
            <a:endParaRPr lang="en-US" sz="2400" u="sng" dirty="0"/>
          </a:p>
        </p:txBody>
      </p:sp>
      <p:graphicFrame>
        <p:nvGraphicFramePr>
          <p:cNvPr id="10" name="Object 9"/>
          <p:cNvGraphicFramePr>
            <a:graphicFrameLocks noChangeAspect="1"/>
          </p:cNvGraphicFramePr>
          <p:nvPr>
            <p:extLst>
              <p:ext uri="{D42A27DB-BD31-4B8C-83A1-F6EECF244321}">
                <p14:modId xmlns:p14="http://schemas.microsoft.com/office/powerpoint/2010/main" val="3467806802"/>
              </p:ext>
            </p:extLst>
          </p:nvPr>
        </p:nvGraphicFramePr>
        <p:xfrm>
          <a:off x="244478" y="3867830"/>
          <a:ext cx="2853128" cy="803698"/>
        </p:xfrm>
        <a:graphic>
          <a:graphicData uri="http://schemas.openxmlformats.org/presentationml/2006/ole">
            <mc:AlternateContent xmlns:mc="http://schemas.openxmlformats.org/markup-compatibility/2006">
              <mc:Choice xmlns:v="urn:schemas-microsoft-com:vml" Requires="v">
                <p:oleObj spid="_x0000_s14646" name="Equation" r:id="rId6" imgW="1803400" imgH="508000" progId="Equation.3">
                  <p:embed/>
                </p:oleObj>
              </mc:Choice>
              <mc:Fallback>
                <p:oleObj name="Equation" r:id="rId6" imgW="1803400" imgH="508000" progId="Equation.3">
                  <p:embed/>
                  <p:pic>
                    <p:nvPicPr>
                      <p:cNvPr id="0" name=""/>
                      <p:cNvPicPr/>
                      <p:nvPr/>
                    </p:nvPicPr>
                    <p:blipFill>
                      <a:blip r:embed="rId7"/>
                      <a:stretch>
                        <a:fillRect/>
                      </a:stretch>
                    </p:blipFill>
                    <p:spPr>
                      <a:xfrm>
                        <a:off x="244478" y="3867830"/>
                        <a:ext cx="2853128" cy="803698"/>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911304396"/>
              </p:ext>
            </p:extLst>
          </p:nvPr>
        </p:nvGraphicFramePr>
        <p:xfrm>
          <a:off x="264725" y="4895850"/>
          <a:ext cx="2509838" cy="742950"/>
        </p:xfrm>
        <a:graphic>
          <a:graphicData uri="http://schemas.openxmlformats.org/presentationml/2006/ole">
            <mc:AlternateContent xmlns:mc="http://schemas.openxmlformats.org/markup-compatibility/2006">
              <mc:Choice xmlns:v="urn:schemas-microsoft-com:vml" Requires="v">
                <p:oleObj spid="_x0000_s14647" name="Equation" r:id="rId8" imgW="1587500" imgH="469900" progId="Equation.3">
                  <p:embed/>
                </p:oleObj>
              </mc:Choice>
              <mc:Fallback>
                <p:oleObj name="Equation" r:id="rId8" imgW="1587500" imgH="469900" progId="Equation.3">
                  <p:embed/>
                  <p:pic>
                    <p:nvPicPr>
                      <p:cNvPr id="0" name=""/>
                      <p:cNvPicPr/>
                      <p:nvPr/>
                    </p:nvPicPr>
                    <p:blipFill>
                      <a:blip r:embed="rId9"/>
                      <a:stretch>
                        <a:fillRect/>
                      </a:stretch>
                    </p:blipFill>
                    <p:spPr>
                      <a:xfrm>
                        <a:off x="264725" y="4895850"/>
                        <a:ext cx="2509838" cy="74295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291300249"/>
              </p:ext>
            </p:extLst>
          </p:nvPr>
        </p:nvGraphicFramePr>
        <p:xfrm>
          <a:off x="261975" y="5881688"/>
          <a:ext cx="1304925" cy="703262"/>
        </p:xfrm>
        <a:graphic>
          <a:graphicData uri="http://schemas.openxmlformats.org/presentationml/2006/ole">
            <mc:AlternateContent xmlns:mc="http://schemas.openxmlformats.org/markup-compatibility/2006">
              <mc:Choice xmlns:v="urn:schemas-microsoft-com:vml" Requires="v">
                <p:oleObj spid="_x0000_s14648" name="Equation" r:id="rId10" imgW="825500" imgH="444500" progId="Equation.3">
                  <p:embed/>
                </p:oleObj>
              </mc:Choice>
              <mc:Fallback>
                <p:oleObj name="Equation" r:id="rId10" imgW="825500" imgH="444500" progId="Equation.3">
                  <p:embed/>
                  <p:pic>
                    <p:nvPicPr>
                      <p:cNvPr id="0" name=""/>
                      <p:cNvPicPr/>
                      <p:nvPr/>
                    </p:nvPicPr>
                    <p:blipFill>
                      <a:blip r:embed="rId11"/>
                      <a:stretch>
                        <a:fillRect/>
                      </a:stretch>
                    </p:blipFill>
                    <p:spPr>
                      <a:xfrm>
                        <a:off x="261975" y="5881688"/>
                        <a:ext cx="1304925" cy="703262"/>
                      </a:xfrm>
                      <a:prstGeom prst="rect">
                        <a:avLst/>
                      </a:prstGeom>
                    </p:spPr>
                  </p:pic>
                </p:oleObj>
              </mc:Fallback>
            </mc:AlternateContent>
          </a:graphicData>
        </a:graphic>
      </p:graphicFrame>
      <p:sp>
        <p:nvSpPr>
          <p:cNvPr id="13" name="TextBox 12"/>
          <p:cNvSpPr txBox="1"/>
          <p:nvPr/>
        </p:nvSpPr>
        <p:spPr>
          <a:xfrm>
            <a:off x="1844676" y="5851452"/>
            <a:ext cx="1738835" cy="923330"/>
          </a:xfrm>
          <a:prstGeom prst="rect">
            <a:avLst/>
          </a:prstGeom>
          <a:noFill/>
        </p:spPr>
        <p:txBody>
          <a:bodyPr wrap="square" rtlCol="0">
            <a:spAutoFit/>
          </a:bodyPr>
          <a:lstStyle/>
          <a:p>
            <a:r>
              <a:rPr lang="en-US" dirty="0" err="1" smtClean="0"/>
              <a:t>S</a:t>
            </a:r>
            <a:r>
              <a:rPr lang="en-US" baseline="-25000" dirty="0" err="1" smtClean="0"/>
              <a:t>xx</a:t>
            </a:r>
            <a:r>
              <a:rPr lang="en-US" dirty="0" smtClean="0"/>
              <a:t> = Corrected Sum of Squares for </a:t>
            </a:r>
            <a:r>
              <a:rPr lang="en-US" dirty="0" err="1" smtClean="0"/>
              <a:t>X</a:t>
            </a:r>
            <a:r>
              <a:rPr lang="en-US" baseline="-25000" dirty="0" err="1" smtClean="0"/>
              <a:t>i</a:t>
            </a:r>
            <a:r>
              <a:rPr lang="en-US" dirty="0" err="1" smtClean="0"/>
              <a:t>s</a:t>
            </a:r>
            <a:endParaRPr lang="en-US" baseline="-25000" dirty="0"/>
          </a:p>
        </p:txBody>
      </p:sp>
    </p:spTree>
    <p:extLst>
      <p:ext uri="{BB962C8B-B14F-4D97-AF65-F5344CB8AC3E}">
        <p14:creationId xmlns:p14="http://schemas.microsoft.com/office/powerpoint/2010/main" val="11059938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666"/>
            <a:ext cx="8229600" cy="1143000"/>
          </a:xfrm>
        </p:spPr>
        <p:txBody>
          <a:bodyPr/>
          <a:lstStyle/>
          <a:p>
            <a:r>
              <a:rPr lang="en-US" dirty="0" smtClean="0"/>
              <a:t>ANOVA</a:t>
            </a:r>
            <a:endParaRPr lang="en-US" dirty="0"/>
          </a:p>
        </p:txBody>
      </p:sp>
      <p:sp>
        <p:nvSpPr>
          <p:cNvPr id="3" name="Content Placeholder 2"/>
          <p:cNvSpPr>
            <a:spLocks noGrp="1"/>
          </p:cNvSpPr>
          <p:nvPr>
            <p:ph idx="1"/>
          </p:nvPr>
        </p:nvSpPr>
        <p:spPr>
          <a:xfrm>
            <a:off x="457200" y="1086188"/>
            <a:ext cx="8686800" cy="2536129"/>
          </a:xfrm>
        </p:spPr>
        <p:txBody>
          <a:bodyPr>
            <a:normAutofit fontScale="70000" lnSpcReduction="20000"/>
          </a:bodyPr>
          <a:lstStyle/>
          <a:p>
            <a:pPr marL="0" indent="0">
              <a:buNone/>
            </a:pPr>
            <a:r>
              <a:rPr lang="en-US" dirty="0" smtClean="0"/>
              <a:t>Similar to linear regression, but focuses on comparing groups of samples (within </a:t>
            </a:r>
            <a:r>
              <a:rPr lang="en-US" dirty="0" err="1" smtClean="0"/>
              <a:t>vs</a:t>
            </a:r>
            <a:r>
              <a:rPr lang="en-US" dirty="0" smtClean="0"/>
              <a:t> between group variance)</a:t>
            </a:r>
          </a:p>
          <a:p>
            <a:endParaRPr lang="en-US" dirty="0" smtClean="0"/>
          </a:p>
          <a:p>
            <a:pPr marL="0" indent="0">
              <a:buNone/>
            </a:pPr>
            <a:r>
              <a:rPr lang="en-US" dirty="0" smtClean="0"/>
              <a:t>For both ANOVA and linear regression, phenotype should be normally distributed for each genotype (AA, </a:t>
            </a:r>
            <a:r>
              <a:rPr lang="en-US" dirty="0" err="1" smtClean="0"/>
              <a:t>Aa</a:t>
            </a:r>
            <a:r>
              <a:rPr lang="en-US" dirty="0" smtClean="0"/>
              <a:t>, </a:t>
            </a:r>
            <a:r>
              <a:rPr lang="en-US" dirty="0" err="1" smtClean="0"/>
              <a:t>aa</a:t>
            </a:r>
            <a:r>
              <a:rPr lang="en-US" dirty="0" smtClean="0"/>
              <a:t>) with a common variance</a:t>
            </a:r>
          </a:p>
          <a:p>
            <a:endParaRPr lang="en-US" dirty="0"/>
          </a:p>
          <a:p>
            <a:pPr marL="0" indent="0">
              <a:buNone/>
            </a:pPr>
            <a:r>
              <a:rPr lang="en-US" dirty="0" smtClean="0"/>
              <a:t>H</a:t>
            </a:r>
            <a:r>
              <a:rPr lang="en-US" baseline="-25000" dirty="0" smtClean="0"/>
              <a:t>0</a:t>
            </a:r>
            <a:r>
              <a:rPr lang="en-US" dirty="0" smtClean="0"/>
              <a:t> is essentially that all groups come from a random sample and that phenotypically relevant subpopulations are not present</a:t>
            </a:r>
          </a:p>
          <a:p>
            <a:endParaRPr lang="en-US" dirty="0"/>
          </a:p>
        </p:txBody>
      </p:sp>
      <p:pic>
        <p:nvPicPr>
          <p:cNvPr id="4" name="Picture 3"/>
          <p:cNvPicPr>
            <a:picLocks noChangeAspect="1"/>
          </p:cNvPicPr>
          <p:nvPr/>
        </p:nvPicPr>
        <p:blipFill>
          <a:blip r:embed="rId2"/>
          <a:stretch>
            <a:fillRect/>
          </a:stretch>
        </p:blipFill>
        <p:spPr>
          <a:xfrm>
            <a:off x="3281104" y="3622318"/>
            <a:ext cx="5862895" cy="3235681"/>
          </a:xfrm>
          <a:prstGeom prst="rect">
            <a:avLst/>
          </a:prstGeom>
        </p:spPr>
      </p:pic>
    </p:spTree>
    <p:extLst>
      <p:ext uri="{BB962C8B-B14F-4D97-AF65-F5344CB8AC3E}">
        <p14:creationId xmlns:p14="http://schemas.microsoft.com/office/powerpoint/2010/main" val="13688171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a:t>
            </a:r>
            <a:r>
              <a:rPr lang="en-US" dirty="0" err="1" smtClean="0"/>
              <a:t>vs</a:t>
            </a:r>
            <a:r>
              <a:rPr lang="en-US" dirty="0" smtClean="0"/>
              <a:t> ANOVA</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ANOVA is the analysis of variation between two or more samples while regression is the analysis of a relation between two or more variables.</a:t>
            </a:r>
          </a:p>
          <a:p>
            <a:endParaRPr lang="en-US" dirty="0" smtClean="0"/>
          </a:p>
          <a:p>
            <a:r>
              <a:rPr lang="en-US" dirty="0" smtClean="0"/>
              <a:t>ANOVA theory is applied using three basic models (fixed effects model, random effects model, and mixed effects model) while regression is applied using two models (linear regression model and multiple regression model).</a:t>
            </a:r>
          </a:p>
          <a:p>
            <a:endParaRPr lang="en-US" dirty="0" smtClean="0"/>
          </a:p>
          <a:p>
            <a:r>
              <a:rPr lang="en-US" dirty="0" smtClean="0"/>
              <a:t>ANOVA and Regression are both two versions of the General Linear Model (GLM). ANOVA is based on categorical predictor variables, while regression is based on quantitative predictor variables.</a:t>
            </a:r>
          </a:p>
          <a:p>
            <a:endParaRPr lang="en-US" dirty="0"/>
          </a:p>
          <a:p>
            <a:r>
              <a:rPr lang="en-US" dirty="0" smtClean="0"/>
              <a:t>Regression is the more flexible technique, and it is used in forecasting and predicting while ANOVA is used to compare the equality of two or more populations.</a:t>
            </a:r>
          </a:p>
          <a:p>
            <a:endParaRPr lang="en-US" dirty="0"/>
          </a:p>
        </p:txBody>
      </p:sp>
    </p:spTree>
    <p:extLst>
      <p:ext uri="{BB962C8B-B14F-4D97-AF65-F5344CB8AC3E}">
        <p14:creationId xmlns:p14="http://schemas.microsoft.com/office/powerpoint/2010/main" val="10199050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020"/>
            <a:ext cx="8229600" cy="1143000"/>
          </a:xfrm>
        </p:spPr>
        <p:txBody>
          <a:bodyPr/>
          <a:lstStyle/>
          <a:p>
            <a:r>
              <a:rPr lang="en-US" dirty="0" smtClean="0"/>
              <a:t>Basic ANOVA Models</a:t>
            </a:r>
            <a:endParaRPr lang="en-US" dirty="0"/>
          </a:p>
        </p:txBody>
      </p:sp>
      <p:sp>
        <p:nvSpPr>
          <p:cNvPr id="3" name="Content Placeholder 2"/>
          <p:cNvSpPr>
            <a:spLocks noGrp="1"/>
          </p:cNvSpPr>
          <p:nvPr>
            <p:ph idx="1"/>
          </p:nvPr>
        </p:nvSpPr>
        <p:spPr>
          <a:xfrm>
            <a:off x="457200" y="1131542"/>
            <a:ext cx="8229600" cy="5414645"/>
          </a:xfrm>
        </p:spPr>
        <p:txBody>
          <a:bodyPr>
            <a:normAutofit fontScale="77500" lnSpcReduction="20000"/>
          </a:bodyPr>
          <a:lstStyle/>
          <a:p>
            <a:r>
              <a:rPr lang="en-US" dirty="0" smtClean="0"/>
              <a:t>Fixed effects models</a:t>
            </a:r>
          </a:p>
          <a:p>
            <a:pPr lvl="1"/>
            <a:r>
              <a:rPr lang="en-US" dirty="0" smtClean="0"/>
              <a:t>Assumes the levels of X are fixed (i.e. take on a set of values that are known and not a random sample of the parameter space)  </a:t>
            </a:r>
          </a:p>
          <a:p>
            <a:pPr lvl="1"/>
            <a:r>
              <a:rPr lang="en-US" dirty="0" smtClean="0"/>
              <a:t>Usually used to model genotypes (</a:t>
            </a:r>
            <a:r>
              <a:rPr lang="en-US" dirty="0" err="1" smtClean="0"/>
              <a:t>aa</a:t>
            </a:r>
            <a:r>
              <a:rPr lang="en-US" dirty="0" smtClean="0"/>
              <a:t>, </a:t>
            </a:r>
            <a:r>
              <a:rPr lang="en-US" dirty="0" err="1" smtClean="0"/>
              <a:t>Aa</a:t>
            </a:r>
            <a:r>
              <a:rPr lang="en-US" dirty="0" smtClean="0"/>
              <a:t>, AA) </a:t>
            </a:r>
          </a:p>
          <a:p>
            <a:endParaRPr lang="en-US" dirty="0" smtClean="0"/>
          </a:p>
          <a:p>
            <a:r>
              <a:rPr lang="en-US" dirty="0" smtClean="0"/>
              <a:t>Random Effects models</a:t>
            </a:r>
          </a:p>
          <a:p>
            <a:pPr lvl="1"/>
            <a:r>
              <a:rPr lang="en-US" dirty="0" smtClean="0"/>
              <a:t>Assumes that X represents a random sample from the larger universe and that not all possible values are represented </a:t>
            </a:r>
          </a:p>
          <a:p>
            <a:pPr marL="457200" lvl="1" indent="0">
              <a:buNone/>
            </a:pPr>
            <a:endParaRPr lang="en-US" dirty="0" smtClean="0"/>
          </a:p>
          <a:p>
            <a:r>
              <a:rPr lang="en-US" dirty="0" smtClean="0"/>
              <a:t>Mixed Effects models</a:t>
            </a:r>
          </a:p>
          <a:p>
            <a:pPr lvl="1"/>
            <a:r>
              <a:rPr lang="en-US" dirty="0" smtClean="0"/>
              <a:t>Includes both fixed and random effects</a:t>
            </a:r>
          </a:p>
          <a:p>
            <a:pPr lvl="1"/>
            <a:r>
              <a:rPr lang="en-US" dirty="0" smtClean="0"/>
              <a:t>Fixed: genotype, gender</a:t>
            </a:r>
          </a:p>
          <a:p>
            <a:pPr lvl="1"/>
            <a:r>
              <a:rPr lang="en-US" dirty="0" smtClean="0"/>
              <a:t>Random: environment, degree of relatedness between individuals in the cohort</a:t>
            </a:r>
            <a:endParaRPr lang="en-US" dirty="0"/>
          </a:p>
        </p:txBody>
      </p:sp>
    </p:spTree>
    <p:extLst>
      <p:ext uri="{BB962C8B-B14F-4D97-AF65-F5344CB8AC3E}">
        <p14:creationId xmlns:p14="http://schemas.microsoft.com/office/powerpoint/2010/main" val="270417227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Association Results</a:t>
            </a:r>
            <a:endParaRPr lang="en-US" dirty="0"/>
          </a:p>
        </p:txBody>
      </p:sp>
      <p:sp>
        <p:nvSpPr>
          <p:cNvPr id="3" name="Content Placeholder 2"/>
          <p:cNvSpPr>
            <a:spLocks noGrp="1"/>
          </p:cNvSpPr>
          <p:nvPr>
            <p:ph idx="1"/>
          </p:nvPr>
        </p:nvSpPr>
        <p:spPr/>
        <p:txBody>
          <a:bodyPr/>
          <a:lstStyle/>
          <a:p>
            <a:r>
              <a:rPr lang="en-US" dirty="0" smtClean="0"/>
              <a:t>QQ-Plots (</a:t>
            </a:r>
            <a:r>
              <a:rPr lang="en-US" dirty="0" err="1" smtClean="0"/>
              <a:t>quantile-quantile</a:t>
            </a:r>
            <a:r>
              <a:rPr lang="en-US" dirty="0" smtClean="0"/>
              <a:t> plots)</a:t>
            </a:r>
          </a:p>
          <a:p>
            <a:endParaRPr lang="en-US" dirty="0" smtClean="0"/>
          </a:p>
          <a:p>
            <a:r>
              <a:rPr lang="en-US" dirty="0" smtClean="0"/>
              <a:t>Manhattan Plots</a:t>
            </a:r>
          </a:p>
          <a:p>
            <a:endParaRPr lang="en-US" dirty="0" smtClean="0"/>
          </a:p>
          <a:p>
            <a:r>
              <a:rPr lang="en-US" dirty="0" smtClean="0"/>
              <a:t>Signal intensity (cluster) plots</a:t>
            </a:r>
            <a:endParaRPr lang="en-US" dirty="0"/>
          </a:p>
        </p:txBody>
      </p:sp>
    </p:spTree>
    <p:extLst>
      <p:ext uri="{BB962C8B-B14F-4D97-AF65-F5344CB8AC3E}">
        <p14:creationId xmlns:p14="http://schemas.microsoft.com/office/powerpoint/2010/main" val="14573868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784"/>
            <a:ext cx="8229600" cy="1143000"/>
          </a:xfrm>
        </p:spPr>
        <p:txBody>
          <a:bodyPr/>
          <a:lstStyle/>
          <a:p>
            <a:r>
              <a:rPr lang="en-US" dirty="0" smtClean="0"/>
              <a:t>QQ plots</a:t>
            </a:r>
            <a:endParaRPr lang="en-US" dirty="0"/>
          </a:p>
        </p:txBody>
      </p:sp>
      <p:sp>
        <p:nvSpPr>
          <p:cNvPr id="3" name="Content Placeholder 2"/>
          <p:cNvSpPr>
            <a:spLocks noGrp="1"/>
          </p:cNvSpPr>
          <p:nvPr>
            <p:ph idx="1"/>
          </p:nvPr>
        </p:nvSpPr>
        <p:spPr>
          <a:xfrm>
            <a:off x="457200" y="1055952"/>
            <a:ext cx="8554497" cy="743123"/>
          </a:xfrm>
        </p:spPr>
        <p:txBody>
          <a:bodyPr>
            <a:noAutofit/>
          </a:bodyPr>
          <a:lstStyle/>
          <a:p>
            <a:pPr marL="0" indent="0">
              <a:buNone/>
            </a:pPr>
            <a:r>
              <a:rPr lang="en-US" sz="2800" dirty="0" smtClean="0"/>
              <a:t>Plot observed statistic against expected statistic, both sorted in increasing order</a:t>
            </a:r>
            <a:endParaRPr lang="en-US" sz="2800" dirty="0"/>
          </a:p>
        </p:txBody>
      </p:sp>
      <p:pic>
        <p:nvPicPr>
          <p:cNvPr id="4" name="Picture 3"/>
          <p:cNvPicPr>
            <a:picLocks noChangeAspect="1"/>
          </p:cNvPicPr>
          <p:nvPr/>
        </p:nvPicPr>
        <p:blipFill>
          <a:blip r:embed="rId2"/>
          <a:stretch>
            <a:fillRect/>
          </a:stretch>
        </p:blipFill>
        <p:spPr>
          <a:xfrm>
            <a:off x="291265" y="2064039"/>
            <a:ext cx="2984707" cy="2959305"/>
          </a:xfrm>
          <a:prstGeom prst="rect">
            <a:avLst/>
          </a:prstGeom>
        </p:spPr>
      </p:pic>
      <p:pic>
        <p:nvPicPr>
          <p:cNvPr id="6" name="Picture 5"/>
          <p:cNvPicPr>
            <a:picLocks noChangeAspect="1"/>
          </p:cNvPicPr>
          <p:nvPr/>
        </p:nvPicPr>
        <p:blipFill>
          <a:blip r:embed="rId3"/>
          <a:stretch>
            <a:fillRect/>
          </a:stretch>
        </p:blipFill>
        <p:spPr>
          <a:xfrm>
            <a:off x="2095421" y="3822593"/>
            <a:ext cx="3022810" cy="3010109"/>
          </a:xfrm>
          <a:prstGeom prst="rect">
            <a:avLst/>
          </a:prstGeom>
        </p:spPr>
      </p:pic>
      <p:pic>
        <p:nvPicPr>
          <p:cNvPr id="7" name="Picture 6"/>
          <p:cNvPicPr>
            <a:picLocks noChangeAspect="1"/>
          </p:cNvPicPr>
          <p:nvPr/>
        </p:nvPicPr>
        <p:blipFill>
          <a:blip r:embed="rId4"/>
          <a:stretch>
            <a:fillRect/>
          </a:stretch>
        </p:blipFill>
        <p:spPr>
          <a:xfrm>
            <a:off x="4076180" y="2010727"/>
            <a:ext cx="3022810" cy="2984707"/>
          </a:xfrm>
          <a:prstGeom prst="rect">
            <a:avLst/>
          </a:prstGeom>
        </p:spPr>
      </p:pic>
      <p:pic>
        <p:nvPicPr>
          <p:cNvPr id="8" name="Picture 7"/>
          <p:cNvPicPr>
            <a:picLocks noChangeAspect="1"/>
          </p:cNvPicPr>
          <p:nvPr/>
        </p:nvPicPr>
        <p:blipFill>
          <a:blip r:embed="rId5"/>
          <a:stretch>
            <a:fillRect/>
          </a:stretch>
        </p:blipFill>
        <p:spPr>
          <a:xfrm>
            <a:off x="5973928" y="3840128"/>
            <a:ext cx="3149819" cy="3022810"/>
          </a:xfrm>
          <a:prstGeom prst="rect">
            <a:avLst/>
          </a:prstGeom>
        </p:spPr>
      </p:pic>
    </p:spTree>
    <p:extLst>
      <p:ext uri="{BB962C8B-B14F-4D97-AF65-F5344CB8AC3E}">
        <p14:creationId xmlns:p14="http://schemas.microsoft.com/office/powerpoint/2010/main" val="3232392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Manhattan Plots</a:t>
            </a:r>
            <a:endParaRPr lang="en-US" dirty="0"/>
          </a:p>
        </p:txBody>
      </p:sp>
      <p:sp>
        <p:nvSpPr>
          <p:cNvPr id="3" name="Content Placeholder 2"/>
          <p:cNvSpPr>
            <a:spLocks noGrp="1"/>
          </p:cNvSpPr>
          <p:nvPr>
            <p:ph idx="1"/>
          </p:nvPr>
        </p:nvSpPr>
        <p:spPr>
          <a:xfrm>
            <a:off x="457200" y="1600201"/>
            <a:ext cx="8229600" cy="924542"/>
          </a:xfrm>
        </p:spPr>
        <p:txBody>
          <a:bodyPr>
            <a:normAutofit fontScale="92500" lnSpcReduction="10000"/>
          </a:bodyPr>
          <a:lstStyle/>
          <a:p>
            <a:r>
              <a:rPr lang="en-US" dirty="0" smtClean="0"/>
              <a:t>Plot –log10(</a:t>
            </a:r>
            <a:r>
              <a:rPr lang="en-US" dirty="0" err="1" smtClean="0"/>
              <a:t>pvalue</a:t>
            </a:r>
            <a:r>
              <a:rPr lang="en-US" dirty="0" smtClean="0"/>
              <a:t>) versus increasing genomic coordinate</a:t>
            </a:r>
            <a:endParaRPr lang="en-US" dirty="0"/>
          </a:p>
        </p:txBody>
      </p:sp>
      <p:pic>
        <p:nvPicPr>
          <p:cNvPr id="4" name="Picture 3"/>
          <p:cNvPicPr>
            <a:picLocks noChangeAspect="1"/>
          </p:cNvPicPr>
          <p:nvPr/>
        </p:nvPicPr>
        <p:blipFill>
          <a:blip r:embed="rId3"/>
          <a:stretch>
            <a:fillRect/>
          </a:stretch>
        </p:blipFill>
        <p:spPr>
          <a:xfrm>
            <a:off x="0" y="2800555"/>
            <a:ext cx="9144000" cy="3286597"/>
          </a:xfrm>
          <a:prstGeom prst="rect">
            <a:avLst/>
          </a:prstGeom>
        </p:spPr>
      </p:pic>
      <p:sp>
        <p:nvSpPr>
          <p:cNvPr id="5" name="TextBox 4"/>
          <p:cNvSpPr txBox="1"/>
          <p:nvPr/>
        </p:nvSpPr>
        <p:spPr>
          <a:xfrm>
            <a:off x="101019" y="6294539"/>
            <a:ext cx="5431720" cy="523220"/>
          </a:xfrm>
          <a:prstGeom prst="rect">
            <a:avLst/>
          </a:prstGeom>
          <a:noFill/>
        </p:spPr>
        <p:txBody>
          <a:bodyPr wrap="none" rtlCol="0">
            <a:spAutoFit/>
          </a:bodyPr>
          <a:lstStyle/>
          <a:p>
            <a:r>
              <a:rPr lang="en-US" sz="2800" dirty="0" smtClean="0"/>
              <a:t>Multiple testing correction: p &lt; 5e</a:t>
            </a:r>
            <a:r>
              <a:rPr lang="en-US" sz="2800" baseline="30000" dirty="0" smtClean="0"/>
              <a:t>-8</a:t>
            </a:r>
            <a:endParaRPr lang="en-US" sz="2800" baseline="30000" dirty="0"/>
          </a:p>
        </p:txBody>
      </p:sp>
    </p:spTree>
    <p:extLst>
      <p:ext uri="{BB962C8B-B14F-4D97-AF65-F5344CB8AC3E}">
        <p14:creationId xmlns:p14="http://schemas.microsoft.com/office/powerpoint/2010/main" val="32866939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Genetics Primer</a:t>
            </a:r>
            <a:endParaRPr lang="en-US" dirty="0"/>
          </a:p>
        </p:txBody>
      </p:sp>
      <p:sp>
        <p:nvSpPr>
          <p:cNvPr id="3" name="Content Placeholder 2"/>
          <p:cNvSpPr>
            <a:spLocks noGrp="1"/>
          </p:cNvSpPr>
          <p:nvPr>
            <p:ph idx="1"/>
          </p:nvPr>
        </p:nvSpPr>
        <p:spPr/>
        <p:txBody>
          <a:bodyPr/>
          <a:lstStyle/>
          <a:p>
            <a:r>
              <a:rPr lang="en-US" dirty="0" smtClean="0"/>
              <a:t>Genetic Diversity</a:t>
            </a:r>
          </a:p>
          <a:p>
            <a:endParaRPr lang="en-US" dirty="0" smtClean="0"/>
          </a:p>
          <a:p>
            <a:r>
              <a:rPr lang="en-US" dirty="0" smtClean="0"/>
              <a:t>Hardy Weinberg Equilibrium</a:t>
            </a:r>
          </a:p>
          <a:p>
            <a:pPr marL="0" indent="0">
              <a:buNone/>
            </a:pPr>
            <a:endParaRPr lang="en-US" dirty="0"/>
          </a:p>
          <a:p>
            <a:r>
              <a:rPr lang="en-US" dirty="0" smtClean="0"/>
              <a:t>Genetic Linkage</a:t>
            </a:r>
          </a:p>
          <a:p>
            <a:endParaRPr lang="en-US" dirty="0"/>
          </a:p>
        </p:txBody>
      </p:sp>
    </p:spTree>
    <p:extLst>
      <p:ext uri="{BB962C8B-B14F-4D97-AF65-F5344CB8AC3E}">
        <p14:creationId xmlns:p14="http://schemas.microsoft.com/office/powerpoint/2010/main" val="293291067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784"/>
            <a:ext cx="8229600" cy="1143000"/>
          </a:xfrm>
        </p:spPr>
        <p:txBody>
          <a:bodyPr/>
          <a:lstStyle/>
          <a:p>
            <a:r>
              <a:rPr lang="en-US" dirty="0" err="1" smtClean="0"/>
              <a:t>Locuszoom</a:t>
            </a:r>
            <a:endParaRPr lang="en-US" dirty="0"/>
          </a:p>
        </p:txBody>
      </p:sp>
      <p:pic>
        <p:nvPicPr>
          <p:cNvPr id="4" name="Picture 3"/>
          <p:cNvPicPr>
            <a:picLocks noChangeAspect="1"/>
          </p:cNvPicPr>
          <p:nvPr/>
        </p:nvPicPr>
        <p:blipFill>
          <a:blip r:embed="rId2"/>
          <a:stretch>
            <a:fillRect/>
          </a:stretch>
        </p:blipFill>
        <p:spPr>
          <a:xfrm>
            <a:off x="801376" y="1136905"/>
            <a:ext cx="8342624" cy="5261541"/>
          </a:xfrm>
          <a:prstGeom prst="rect">
            <a:avLst/>
          </a:prstGeom>
        </p:spPr>
      </p:pic>
      <p:sp>
        <p:nvSpPr>
          <p:cNvPr id="5" name="Rectangle 4"/>
          <p:cNvSpPr/>
          <p:nvPr/>
        </p:nvSpPr>
        <p:spPr>
          <a:xfrm>
            <a:off x="5470551" y="6458918"/>
            <a:ext cx="3736920" cy="369332"/>
          </a:xfrm>
          <a:prstGeom prst="rect">
            <a:avLst/>
          </a:prstGeom>
        </p:spPr>
        <p:txBody>
          <a:bodyPr wrap="none">
            <a:spAutoFit/>
          </a:bodyPr>
          <a:lstStyle/>
          <a:p>
            <a:r>
              <a:rPr lang="en-US" dirty="0" smtClean="0"/>
              <a:t>http://</a:t>
            </a:r>
            <a:r>
              <a:rPr lang="en-US" dirty="0" err="1" smtClean="0"/>
              <a:t>csg.sph.umich.edu</a:t>
            </a:r>
            <a:r>
              <a:rPr lang="en-US" dirty="0" smtClean="0"/>
              <a:t>/</a:t>
            </a:r>
            <a:r>
              <a:rPr lang="en-US" dirty="0" err="1" smtClean="0"/>
              <a:t>locuszoom</a:t>
            </a:r>
            <a:r>
              <a:rPr lang="en-US" dirty="0" smtClean="0"/>
              <a:t>/</a:t>
            </a:r>
            <a:endParaRPr lang="en-US" dirty="0"/>
          </a:p>
        </p:txBody>
      </p:sp>
    </p:spTree>
    <p:extLst>
      <p:ext uri="{BB962C8B-B14F-4D97-AF65-F5344CB8AC3E}">
        <p14:creationId xmlns:p14="http://schemas.microsoft.com/office/powerpoint/2010/main" val="247452028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5400088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 for GWAS</a:t>
            </a:r>
            <a:endParaRPr lang="en-US" dirty="0"/>
          </a:p>
        </p:txBody>
      </p:sp>
      <p:sp>
        <p:nvSpPr>
          <p:cNvPr id="3" name="Content Placeholder 2"/>
          <p:cNvSpPr>
            <a:spLocks noGrp="1"/>
          </p:cNvSpPr>
          <p:nvPr>
            <p:ph idx="1"/>
          </p:nvPr>
        </p:nvSpPr>
        <p:spPr/>
        <p:txBody>
          <a:bodyPr/>
          <a:lstStyle/>
          <a:p>
            <a:r>
              <a:rPr lang="en-US" dirty="0" smtClean="0"/>
              <a:t>Disease Model</a:t>
            </a:r>
          </a:p>
          <a:p>
            <a:endParaRPr lang="en-US" dirty="0"/>
          </a:p>
          <a:p>
            <a:r>
              <a:rPr lang="en-US" dirty="0" smtClean="0"/>
              <a:t>Environment</a:t>
            </a:r>
          </a:p>
          <a:p>
            <a:endParaRPr lang="en-US" dirty="0"/>
          </a:p>
          <a:p>
            <a:r>
              <a:rPr lang="en-US" dirty="0" err="1" smtClean="0"/>
              <a:t>Epistatic</a:t>
            </a:r>
            <a:r>
              <a:rPr lang="en-US" dirty="0" smtClean="0"/>
              <a:t> effects</a:t>
            </a:r>
          </a:p>
          <a:p>
            <a:pPr lvl="1"/>
            <a:r>
              <a:rPr lang="en-US" dirty="0" smtClean="0"/>
              <a:t>Interactions between genotypes</a:t>
            </a:r>
            <a:endParaRPr lang="en-US" dirty="0"/>
          </a:p>
        </p:txBody>
      </p:sp>
    </p:spTree>
    <p:extLst>
      <p:ext uri="{BB962C8B-B14F-4D97-AF65-F5344CB8AC3E}">
        <p14:creationId xmlns:p14="http://schemas.microsoft.com/office/powerpoint/2010/main" val="4950878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Disease models</a:t>
            </a:r>
            <a:endParaRPr lang="en-US" dirty="0"/>
          </a:p>
        </p:txBody>
      </p:sp>
      <p:sp>
        <p:nvSpPr>
          <p:cNvPr id="3" name="Content Placeholder 2"/>
          <p:cNvSpPr>
            <a:spLocks noGrp="1"/>
          </p:cNvSpPr>
          <p:nvPr>
            <p:ph idx="1"/>
          </p:nvPr>
        </p:nvSpPr>
        <p:spPr/>
        <p:txBody>
          <a:bodyPr>
            <a:normAutofit/>
          </a:bodyPr>
          <a:lstStyle/>
          <a:p>
            <a:r>
              <a:rPr lang="en-US" dirty="0" smtClean="0"/>
              <a:t>Disease model</a:t>
            </a:r>
          </a:p>
          <a:p>
            <a:pPr lvl="1"/>
            <a:r>
              <a:rPr lang="en-US" dirty="0" smtClean="0"/>
              <a:t>Additive</a:t>
            </a:r>
          </a:p>
          <a:p>
            <a:pPr lvl="1"/>
            <a:r>
              <a:rPr lang="en-US" dirty="0" smtClean="0"/>
              <a:t>Dominant</a:t>
            </a:r>
          </a:p>
          <a:p>
            <a:pPr lvl="1"/>
            <a:r>
              <a:rPr lang="en-US" dirty="0" smtClean="0"/>
              <a:t>Recessive</a:t>
            </a:r>
          </a:p>
          <a:p>
            <a:pPr lvl="1"/>
            <a:r>
              <a:rPr lang="en-US" dirty="0" smtClean="0"/>
              <a:t>2 Degrees of Freedom</a:t>
            </a:r>
          </a:p>
          <a:p>
            <a:pPr lvl="1"/>
            <a:endParaRPr lang="en-US" dirty="0"/>
          </a:p>
        </p:txBody>
      </p:sp>
    </p:spTree>
    <p:extLst>
      <p:ext uri="{BB962C8B-B14F-4D97-AF65-F5344CB8AC3E}">
        <p14:creationId xmlns:p14="http://schemas.microsoft.com/office/powerpoint/2010/main" val="71206967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430"/>
            <a:ext cx="8229600" cy="1143000"/>
          </a:xfrm>
        </p:spPr>
        <p:txBody>
          <a:bodyPr/>
          <a:lstStyle/>
          <a:p>
            <a:r>
              <a:rPr lang="en-US" dirty="0" smtClean="0"/>
              <a:t>Linear Regression: Additive Model</a:t>
            </a:r>
            <a:endParaRPr lang="en-US" dirty="0"/>
          </a:p>
        </p:txBody>
      </p:sp>
      <p:pic>
        <p:nvPicPr>
          <p:cNvPr id="4" name="Picture 3"/>
          <p:cNvPicPr>
            <a:picLocks noChangeAspect="1"/>
          </p:cNvPicPr>
          <p:nvPr/>
        </p:nvPicPr>
        <p:blipFill>
          <a:blip r:embed="rId3"/>
          <a:stretch>
            <a:fillRect/>
          </a:stretch>
        </p:blipFill>
        <p:spPr>
          <a:xfrm>
            <a:off x="1705362" y="2113036"/>
            <a:ext cx="6853320" cy="4387796"/>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644332552"/>
              </p:ext>
            </p:extLst>
          </p:nvPr>
        </p:nvGraphicFramePr>
        <p:xfrm>
          <a:off x="1789906" y="1408186"/>
          <a:ext cx="3144838" cy="704850"/>
        </p:xfrm>
        <a:graphic>
          <a:graphicData uri="http://schemas.openxmlformats.org/presentationml/2006/ole">
            <mc:AlternateContent xmlns:mc="http://schemas.openxmlformats.org/markup-compatibility/2006">
              <mc:Choice xmlns:v="urn:schemas-microsoft-com:vml" Requires="v">
                <p:oleObj spid="_x0000_s10323" name="Equation" r:id="rId4" imgW="965200" imgH="215900" progId="Equation.3">
                  <p:embed/>
                </p:oleObj>
              </mc:Choice>
              <mc:Fallback>
                <p:oleObj name="Equation" r:id="rId4" imgW="965200" imgH="215900" progId="Equation.3">
                  <p:embed/>
                  <p:pic>
                    <p:nvPicPr>
                      <p:cNvPr id="0" name=""/>
                      <p:cNvPicPr/>
                      <p:nvPr/>
                    </p:nvPicPr>
                    <p:blipFill>
                      <a:blip r:embed="rId5"/>
                      <a:stretch>
                        <a:fillRect/>
                      </a:stretch>
                    </p:blipFill>
                    <p:spPr>
                      <a:xfrm>
                        <a:off x="1789906" y="1408186"/>
                        <a:ext cx="3144838" cy="704850"/>
                      </a:xfrm>
                      <a:prstGeom prst="rect">
                        <a:avLst/>
                      </a:prstGeom>
                    </p:spPr>
                  </p:pic>
                </p:oleObj>
              </mc:Fallback>
            </mc:AlternateContent>
          </a:graphicData>
        </a:graphic>
      </p:graphicFrame>
      <p:sp>
        <p:nvSpPr>
          <p:cNvPr id="6" name="Content Placeholder 5"/>
          <p:cNvSpPr>
            <a:spLocks noGrp="1"/>
          </p:cNvSpPr>
          <p:nvPr>
            <p:ph idx="1"/>
          </p:nvPr>
        </p:nvSpPr>
        <p:spPr>
          <a:xfrm>
            <a:off x="5367517" y="1495426"/>
            <a:ext cx="3458957" cy="512835"/>
          </a:xfrm>
        </p:spPr>
        <p:txBody>
          <a:bodyPr>
            <a:normAutofit fontScale="92500" lnSpcReduction="10000"/>
          </a:bodyPr>
          <a:lstStyle/>
          <a:p>
            <a:pPr marL="0" indent="0">
              <a:buNone/>
            </a:pPr>
            <a:r>
              <a:rPr lang="en-US" dirty="0" smtClean="0"/>
              <a:t>X = # of minor alleles</a:t>
            </a:r>
            <a:endParaRPr lang="en-US" dirty="0"/>
          </a:p>
        </p:txBody>
      </p:sp>
      <p:sp>
        <p:nvSpPr>
          <p:cNvPr id="7" name="TextBox 6"/>
          <p:cNvSpPr txBox="1"/>
          <p:nvPr/>
        </p:nvSpPr>
        <p:spPr>
          <a:xfrm rot="16200000">
            <a:off x="816484" y="3866911"/>
            <a:ext cx="1200982" cy="406265"/>
          </a:xfrm>
          <a:prstGeom prst="rect">
            <a:avLst/>
          </a:prstGeom>
          <a:noFill/>
        </p:spPr>
        <p:txBody>
          <a:bodyPr wrap="none" rtlCol="0">
            <a:spAutoFit/>
          </a:bodyPr>
          <a:lstStyle/>
          <a:p>
            <a:r>
              <a:rPr lang="en-US" dirty="0" smtClean="0"/>
              <a:t>Phenotype</a:t>
            </a:r>
            <a:endParaRPr lang="en-US" dirty="0"/>
          </a:p>
        </p:txBody>
      </p:sp>
      <p:sp>
        <p:nvSpPr>
          <p:cNvPr id="8" name="TextBox 7"/>
          <p:cNvSpPr txBox="1"/>
          <p:nvPr/>
        </p:nvSpPr>
        <p:spPr>
          <a:xfrm>
            <a:off x="4596570" y="6440363"/>
            <a:ext cx="1106080" cy="369332"/>
          </a:xfrm>
          <a:prstGeom prst="rect">
            <a:avLst/>
          </a:prstGeom>
          <a:noFill/>
        </p:spPr>
        <p:txBody>
          <a:bodyPr wrap="none" rtlCol="0">
            <a:spAutoFit/>
          </a:bodyPr>
          <a:lstStyle/>
          <a:p>
            <a:r>
              <a:rPr lang="en-US" dirty="0" smtClean="0"/>
              <a:t>Genotype</a:t>
            </a:r>
            <a:endParaRPr lang="en-US" dirty="0"/>
          </a:p>
        </p:txBody>
      </p:sp>
    </p:spTree>
    <p:extLst>
      <p:ext uri="{BB962C8B-B14F-4D97-AF65-F5344CB8AC3E}">
        <p14:creationId xmlns:p14="http://schemas.microsoft.com/office/powerpoint/2010/main" val="321160958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33186" y="2138630"/>
            <a:ext cx="6809782" cy="4407558"/>
          </a:xfrm>
          <a:prstGeom prst="rect">
            <a:avLst/>
          </a:prstGeom>
        </p:spPr>
      </p:pic>
      <p:sp>
        <p:nvSpPr>
          <p:cNvPr id="5" name="Title 1"/>
          <p:cNvSpPr txBox="1">
            <a:spLocks/>
          </p:cNvSpPr>
          <p:nvPr/>
        </p:nvSpPr>
        <p:spPr>
          <a:xfrm>
            <a:off x="457200" y="-118430"/>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Linear Regression: Dominance Model</a:t>
            </a:r>
            <a:endParaRPr lang="en-US" dirty="0"/>
          </a:p>
        </p:txBody>
      </p:sp>
      <p:sp>
        <p:nvSpPr>
          <p:cNvPr id="6" name="TextBox 5"/>
          <p:cNvSpPr txBox="1"/>
          <p:nvPr/>
        </p:nvSpPr>
        <p:spPr>
          <a:xfrm rot="16200000">
            <a:off x="816484" y="3866911"/>
            <a:ext cx="1200982" cy="406265"/>
          </a:xfrm>
          <a:prstGeom prst="rect">
            <a:avLst/>
          </a:prstGeom>
          <a:noFill/>
        </p:spPr>
        <p:txBody>
          <a:bodyPr wrap="none" rtlCol="0">
            <a:spAutoFit/>
          </a:bodyPr>
          <a:lstStyle/>
          <a:p>
            <a:r>
              <a:rPr lang="en-US" dirty="0" smtClean="0"/>
              <a:t>Phenotype</a:t>
            </a:r>
            <a:endParaRPr lang="en-US" dirty="0"/>
          </a:p>
        </p:txBody>
      </p:sp>
      <p:sp>
        <p:nvSpPr>
          <p:cNvPr id="7" name="TextBox 6"/>
          <p:cNvSpPr txBox="1"/>
          <p:nvPr/>
        </p:nvSpPr>
        <p:spPr>
          <a:xfrm>
            <a:off x="4596570" y="6440363"/>
            <a:ext cx="1106080" cy="369332"/>
          </a:xfrm>
          <a:prstGeom prst="rect">
            <a:avLst/>
          </a:prstGeom>
          <a:noFill/>
        </p:spPr>
        <p:txBody>
          <a:bodyPr wrap="none" rtlCol="0">
            <a:spAutoFit/>
          </a:bodyPr>
          <a:lstStyle/>
          <a:p>
            <a:r>
              <a:rPr lang="en-US" dirty="0" smtClean="0"/>
              <a:t>Genotype</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714454534"/>
              </p:ext>
            </p:extLst>
          </p:nvPr>
        </p:nvGraphicFramePr>
        <p:xfrm>
          <a:off x="1789906" y="1408186"/>
          <a:ext cx="3144838" cy="704850"/>
        </p:xfrm>
        <a:graphic>
          <a:graphicData uri="http://schemas.openxmlformats.org/presentationml/2006/ole">
            <mc:AlternateContent xmlns:mc="http://schemas.openxmlformats.org/markup-compatibility/2006">
              <mc:Choice xmlns:v="urn:schemas-microsoft-com:vml" Requires="v">
                <p:oleObj spid="_x0000_s11346" name="Equation" r:id="rId4" imgW="965200" imgH="215900" progId="Equation.3">
                  <p:embed/>
                </p:oleObj>
              </mc:Choice>
              <mc:Fallback>
                <p:oleObj name="Equation" r:id="rId4" imgW="965200" imgH="215900" progId="Equation.3">
                  <p:embed/>
                  <p:pic>
                    <p:nvPicPr>
                      <p:cNvPr id="0" name=""/>
                      <p:cNvPicPr/>
                      <p:nvPr/>
                    </p:nvPicPr>
                    <p:blipFill>
                      <a:blip r:embed="rId5"/>
                      <a:stretch>
                        <a:fillRect/>
                      </a:stretch>
                    </p:blipFill>
                    <p:spPr>
                      <a:xfrm>
                        <a:off x="1789906" y="1408186"/>
                        <a:ext cx="3144838" cy="704850"/>
                      </a:xfrm>
                      <a:prstGeom prst="rect">
                        <a:avLst/>
                      </a:prstGeom>
                    </p:spPr>
                  </p:pic>
                </p:oleObj>
              </mc:Fallback>
            </mc:AlternateContent>
          </a:graphicData>
        </a:graphic>
      </p:graphicFrame>
      <p:sp>
        <p:nvSpPr>
          <p:cNvPr id="9" name="Content Placeholder 5"/>
          <p:cNvSpPr>
            <a:spLocks noGrp="1"/>
          </p:cNvSpPr>
          <p:nvPr>
            <p:ph idx="1"/>
          </p:nvPr>
        </p:nvSpPr>
        <p:spPr>
          <a:xfrm>
            <a:off x="5367517" y="1495426"/>
            <a:ext cx="3458957" cy="512835"/>
          </a:xfrm>
        </p:spPr>
        <p:txBody>
          <a:bodyPr>
            <a:normAutofit fontScale="92500" lnSpcReduction="10000"/>
          </a:bodyPr>
          <a:lstStyle/>
          <a:p>
            <a:pPr marL="0" indent="0">
              <a:buNone/>
            </a:pPr>
            <a:r>
              <a:rPr lang="en-US" dirty="0" smtClean="0"/>
              <a:t>X = I(G ≠ AA)</a:t>
            </a:r>
            <a:endParaRPr lang="en-US" dirty="0"/>
          </a:p>
        </p:txBody>
      </p:sp>
    </p:spTree>
    <p:extLst>
      <p:ext uri="{BB962C8B-B14F-4D97-AF65-F5344CB8AC3E}">
        <p14:creationId xmlns:p14="http://schemas.microsoft.com/office/powerpoint/2010/main" val="3776097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18430"/>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Linear Regression: Recessive Model</a:t>
            </a:r>
            <a:endParaRPr lang="en-US" dirty="0"/>
          </a:p>
        </p:txBody>
      </p:sp>
      <p:pic>
        <p:nvPicPr>
          <p:cNvPr id="5" name="Picture 4"/>
          <p:cNvPicPr>
            <a:picLocks noChangeAspect="1"/>
          </p:cNvPicPr>
          <p:nvPr/>
        </p:nvPicPr>
        <p:blipFill>
          <a:blip r:embed="rId3"/>
          <a:stretch>
            <a:fillRect/>
          </a:stretch>
        </p:blipFill>
        <p:spPr>
          <a:xfrm>
            <a:off x="1718067" y="2136289"/>
            <a:ext cx="6855141" cy="4440135"/>
          </a:xfrm>
          <a:prstGeom prst="rect">
            <a:avLst/>
          </a:prstGeom>
        </p:spPr>
      </p:pic>
      <p:sp>
        <p:nvSpPr>
          <p:cNvPr id="6" name="TextBox 5"/>
          <p:cNvSpPr txBox="1"/>
          <p:nvPr/>
        </p:nvSpPr>
        <p:spPr>
          <a:xfrm rot="16200000">
            <a:off x="816484" y="3866911"/>
            <a:ext cx="1200982" cy="406265"/>
          </a:xfrm>
          <a:prstGeom prst="rect">
            <a:avLst/>
          </a:prstGeom>
          <a:noFill/>
        </p:spPr>
        <p:txBody>
          <a:bodyPr wrap="none" rtlCol="0">
            <a:spAutoFit/>
          </a:bodyPr>
          <a:lstStyle/>
          <a:p>
            <a:r>
              <a:rPr lang="en-US" dirty="0" smtClean="0"/>
              <a:t>Phenotype</a:t>
            </a:r>
            <a:endParaRPr lang="en-US" dirty="0"/>
          </a:p>
        </p:txBody>
      </p:sp>
      <p:sp>
        <p:nvSpPr>
          <p:cNvPr id="7" name="TextBox 6"/>
          <p:cNvSpPr txBox="1"/>
          <p:nvPr/>
        </p:nvSpPr>
        <p:spPr>
          <a:xfrm>
            <a:off x="4596570" y="6440363"/>
            <a:ext cx="1106080" cy="369332"/>
          </a:xfrm>
          <a:prstGeom prst="rect">
            <a:avLst/>
          </a:prstGeom>
          <a:noFill/>
        </p:spPr>
        <p:txBody>
          <a:bodyPr wrap="none" rtlCol="0">
            <a:spAutoFit/>
          </a:bodyPr>
          <a:lstStyle/>
          <a:p>
            <a:r>
              <a:rPr lang="en-US" dirty="0" smtClean="0"/>
              <a:t>Genotype</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714454534"/>
              </p:ext>
            </p:extLst>
          </p:nvPr>
        </p:nvGraphicFramePr>
        <p:xfrm>
          <a:off x="1789906" y="1408186"/>
          <a:ext cx="3144838" cy="704850"/>
        </p:xfrm>
        <a:graphic>
          <a:graphicData uri="http://schemas.openxmlformats.org/presentationml/2006/ole">
            <mc:AlternateContent xmlns:mc="http://schemas.openxmlformats.org/markup-compatibility/2006">
              <mc:Choice xmlns:v="urn:schemas-microsoft-com:vml" Requires="v">
                <p:oleObj spid="_x0000_s12370" name="Equation" r:id="rId4" imgW="965200" imgH="215900" progId="Equation.3">
                  <p:embed/>
                </p:oleObj>
              </mc:Choice>
              <mc:Fallback>
                <p:oleObj name="Equation" r:id="rId4" imgW="965200" imgH="215900" progId="Equation.3">
                  <p:embed/>
                  <p:pic>
                    <p:nvPicPr>
                      <p:cNvPr id="0" name=""/>
                      <p:cNvPicPr/>
                      <p:nvPr/>
                    </p:nvPicPr>
                    <p:blipFill>
                      <a:blip r:embed="rId5"/>
                      <a:stretch>
                        <a:fillRect/>
                      </a:stretch>
                    </p:blipFill>
                    <p:spPr>
                      <a:xfrm>
                        <a:off x="1789906" y="1408186"/>
                        <a:ext cx="3144838" cy="704850"/>
                      </a:xfrm>
                      <a:prstGeom prst="rect">
                        <a:avLst/>
                      </a:prstGeom>
                    </p:spPr>
                  </p:pic>
                </p:oleObj>
              </mc:Fallback>
            </mc:AlternateContent>
          </a:graphicData>
        </a:graphic>
      </p:graphicFrame>
      <p:sp>
        <p:nvSpPr>
          <p:cNvPr id="9" name="Content Placeholder 5"/>
          <p:cNvSpPr>
            <a:spLocks noGrp="1"/>
          </p:cNvSpPr>
          <p:nvPr>
            <p:ph idx="1"/>
          </p:nvPr>
        </p:nvSpPr>
        <p:spPr>
          <a:xfrm>
            <a:off x="5367517" y="1495426"/>
            <a:ext cx="3458957" cy="512835"/>
          </a:xfrm>
        </p:spPr>
        <p:txBody>
          <a:bodyPr>
            <a:normAutofit fontScale="92500" lnSpcReduction="10000"/>
          </a:bodyPr>
          <a:lstStyle/>
          <a:p>
            <a:pPr marL="0" indent="0">
              <a:buNone/>
            </a:pPr>
            <a:r>
              <a:rPr lang="en-US" dirty="0" smtClean="0"/>
              <a:t>X = I(G == </a:t>
            </a:r>
            <a:r>
              <a:rPr lang="en-US" dirty="0" err="1" smtClean="0"/>
              <a:t>aa</a:t>
            </a:r>
            <a:r>
              <a:rPr lang="en-US" dirty="0" smtClean="0"/>
              <a:t>)</a:t>
            </a:r>
            <a:endParaRPr lang="en-US" dirty="0"/>
          </a:p>
        </p:txBody>
      </p:sp>
    </p:spTree>
    <p:extLst>
      <p:ext uri="{BB962C8B-B14F-4D97-AF65-F5344CB8AC3E}">
        <p14:creationId xmlns:p14="http://schemas.microsoft.com/office/powerpoint/2010/main" val="37946503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1843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Linear Regression: 2 DF Model</a:t>
            </a:r>
            <a:endParaRPr lang="en-US" dirty="0"/>
          </a:p>
        </p:txBody>
      </p:sp>
      <p:pic>
        <p:nvPicPr>
          <p:cNvPr id="2" name="Picture 1"/>
          <p:cNvPicPr>
            <a:picLocks noChangeAspect="1"/>
          </p:cNvPicPr>
          <p:nvPr/>
        </p:nvPicPr>
        <p:blipFill>
          <a:blip r:embed="rId3"/>
          <a:stretch>
            <a:fillRect/>
          </a:stretch>
        </p:blipFill>
        <p:spPr>
          <a:xfrm>
            <a:off x="1708584" y="2130574"/>
            <a:ext cx="6932856" cy="4400496"/>
          </a:xfrm>
          <a:prstGeom prst="rect">
            <a:avLst/>
          </a:prstGeom>
        </p:spPr>
      </p:pic>
      <p:sp>
        <p:nvSpPr>
          <p:cNvPr id="5" name="TextBox 4"/>
          <p:cNvSpPr txBox="1"/>
          <p:nvPr/>
        </p:nvSpPr>
        <p:spPr>
          <a:xfrm rot="16200000">
            <a:off x="816484" y="3866911"/>
            <a:ext cx="1200982" cy="406265"/>
          </a:xfrm>
          <a:prstGeom prst="rect">
            <a:avLst/>
          </a:prstGeom>
          <a:noFill/>
        </p:spPr>
        <p:txBody>
          <a:bodyPr wrap="none" rtlCol="0">
            <a:spAutoFit/>
          </a:bodyPr>
          <a:lstStyle/>
          <a:p>
            <a:r>
              <a:rPr lang="en-US" dirty="0" smtClean="0"/>
              <a:t>Phenotype</a:t>
            </a:r>
            <a:endParaRPr lang="en-US" dirty="0"/>
          </a:p>
        </p:txBody>
      </p:sp>
      <p:sp>
        <p:nvSpPr>
          <p:cNvPr id="6" name="TextBox 5"/>
          <p:cNvSpPr txBox="1"/>
          <p:nvPr/>
        </p:nvSpPr>
        <p:spPr>
          <a:xfrm>
            <a:off x="4596570" y="6440363"/>
            <a:ext cx="1106080" cy="369332"/>
          </a:xfrm>
          <a:prstGeom prst="rect">
            <a:avLst/>
          </a:prstGeom>
          <a:noFill/>
        </p:spPr>
        <p:txBody>
          <a:bodyPr wrap="none" rtlCol="0">
            <a:spAutoFit/>
          </a:bodyPr>
          <a:lstStyle/>
          <a:p>
            <a:r>
              <a:rPr lang="en-US" dirty="0" smtClean="0"/>
              <a:t>Genotype</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459977595"/>
              </p:ext>
            </p:extLst>
          </p:nvPr>
        </p:nvGraphicFramePr>
        <p:xfrm>
          <a:off x="1021064" y="1440152"/>
          <a:ext cx="7790296" cy="640773"/>
        </p:xfrm>
        <a:graphic>
          <a:graphicData uri="http://schemas.openxmlformats.org/presentationml/2006/ole">
            <mc:AlternateContent xmlns:mc="http://schemas.openxmlformats.org/markup-compatibility/2006">
              <mc:Choice xmlns:v="urn:schemas-microsoft-com:vml" Requires="v">
                <p:oleObj spid="_x0000_s13394" name="Equation" r:id="rId4" imgW="2628900" imgH="215900" progId="Equation.3">
                  <p:embed/>
                </p:oleObj>
              </mc:Choice>
              <mc:Fallback>
                <p:oleObj name="Equation" r:id="rId4" imgW="2628900" imgH="215900" progId="Equation.3">
                  <p:embed/>
                  <p:pic>
                    <p:nvPicPr>
                      <p:cNvPr id="0" name=""/>
                      <p:cNvPicPr/>
                      <p:nvPr/>
                    </p:nvPicPr>
                    <p:blipFill>
                      <a:blip r:embed="rId5"/>
                      <a:stretch>
                        <a:fillRect/>
                      </a:stretch>
                    </p:blipFill>
                    <p:spPr>
                      <a:xfrm>
                        <a:off x="1021064" y="1440152"/>
                        <a:ext cx="7790296" cy="640773"/>
                      </a:xfrm>
                      <a:prstGeom prst="rect">
                        <a:avLst/>
                      </a:prstGeom>
                    </p:spPr>
                  </p:pic>
                </p:oleObj>
              </mc:Fallback>
            </mc:AlternateContent>
          </a:graphicData>
        </a:graphic>
      </p:graphicFrame>
    </p:spTree>
    <p:extLst>
      <p:ext uri="{BB962C8B-B14F-4D97-AF65-F5344CB8AC3E}">
        <p14:creationId xmlns:p14="http://schemas.microsoft.com/office/powerpoint/2010/main" val="39371894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Complicating factors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Variation </a:t>
            </a:r>
            <a:r>
              <a:rPr lang="en-US" dirty="0"/>
              <a:t>in quantitative traits arises from the </a:t>
            </a:r>
            <a:r>
              <a:rPr lang="en-US" dirty="0" smtClean="0"/>
              <a:t>combined </a:t>
            </a:r>
            <a:r>
              <a:rPr lang="en-US" dirty="0"/>
              <a:t>effects of</a:t>
            </a:r>
            <a:r>
              <a:rPr lang="en-US" dirty="0" smtClean="0"/>
              <a:t>:</a:t>
            </a:r>
            <a:endParaRPr lang="en-US" dirty="0"/>
          </a:p>
          <a:p>
            <a:pPr lvl="1"/>
            <a:endParaRPr lang="en-US" dirty="0" smtClean="0"/>
          </a:p>
          <a:p>
            <a:pPr lvl="1"/>
            <a:r>
              <a:rPr lang="en-US" dirty="0" smtClean="0"/>
              <a:t>Genes </a:t>
            </a:r>
            <a:r>
              <a:rPr lang="en-US" dirty="0"/>
              <a:t>at multiple loci </a:t>
            </a:r>
            <a:r>
              <a:rPr lang="en-US" dirty="0" smtClean="0"/>
              <a:t>(locus heterogeneity)</a:t>
            </a:r>
            <a:endParaRPr lang="en-US" dirty="0"/>
          </a:p>
          <a:p>
            <a:pPr lvl="1"/>
            <a:endParaRPr lang="en-US" dirty="0" smtClean="0"/>
          </a:p>
          <a:p>
            <a:pPr lvl="1"/>
            <a:r>
              <a:rPr lang="en-US" dirty="0" err="1" smtClean="0"/>
              <a:t>Pleiotropy</a:t>
            </a:r>
            <a:r>
              <a:rPr lang="en-US" dirty="0" smtClean="0"/>
              <a:t> </a:t>
            </a:r>
            <a:r>
              <a:rPr lang="en-US" dirty="0"/>
              <a:t>(one gene having many </a:t>
            </a:r>
            <a:r>
              <a:rPr lang="en-US" dirty="0" smtClean="0"/>
              <a:t>effects</a:t>
            </a:r>
            <a:r>
              <a:rPr lang="en-US" dirty="0"/>
              <a:t>) </a:t>
            </a:r>
            <a:endParaRPr lang="en-US" dirty="0" smtClean="0"/>
          </a:p>
          <a:p>
            <a:pPr lvl="1"/>
            <a:endParaRPr lang="en-US" dirty="0" smtClean="0"/>
          </a:p>
          <a:p>
            <a:pPr lvl="1"/>
            <a:r>
              <a:rPr lang="en-US" dirty="0" smtClean="0"/>
              <a:t>Epistasis </a:t>
            </a:r>
            <a:r>
              <a:rPr lang="en-US" dirty="0"/>
              <a:t>(</a:t>
            </a:r>
            <a:r>
              <a:rPr lang="en-US" dirty="0" smtClean="0"/>
              <a:t>different </a:t>
            </a:r>
            <a:r>
              <a:rPr lang="en-US" dirty="0"/>
              <a:t>genes interacting) </a:t>
            </a:r>
            <a:endParaRPr lang="en-US" dirty="0" smtClean="0"/>
          </a:p>
          <a:p>
            <a:pPr lvl="1"/>
            <a:endParaRPr lang="en-US" dirty="0" smtClean="0"/>
          </a:p>
          <a:p>
            <a:pPr lvl="1"/>
            <a:r>
              <a:rPr lang="en-US" dirty="0" smtClean="0"/>
              <a:t>Environmental effects </a:t>
            </a:r>
            <a:r>
              <a:rPr lang="en-US" dirty="0"/>
              <a:t>(genes produce a range of </a:t>
            </a:r>
            <a:r>
              <a:rPr lang="en-US" dirty="0" smtClean="0"/>
              <a:t>phenotypes</a:t>
            </a:r>
            <a:r>
              <a:rPr lang="en-US" dirty="0"/>
              <a:t>, depending upon </a:t>
            </a:r>
            <a:r>
              <a:rPr lang="en-US" dirty="0" smtClean="0"/>
              <a:t>the environment </a:t>
            </a:r>
            <a:r>
              <a:rPr lang="en-US" dirty="0"/>
              <a:t>- </a:t>
            </a:r>
            <a:r>
              <a:rPr lang="en-US" dirty="0" smtClean="0"/>
              <a:t>phenotypic </a:t>
            </a:r>
            <a:r>
              <a:rPr lang="en-US" dirty="0"/>
              <a:t>plasticity and reaction norms)</a:t>
            </a:r>
          </a:p>
          <a:p>
            <a:endParaRPr lang="en-US" dirty="0"/>
          </a:p>
        </p:txBody>
      </p:sp>
    </p:spTree>
    <p:extLst>
      <p:ext uri="{BB962C8B-B14F-4D97-AF65-F5344CB8AC3E}">
        <p14:creationId xmlns:p14="http://schemas.microsoft.com/office/powerpoint/2010/main" val="193751808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40"/>
            <a:ext cx="8229600" cy="1143000"/>
          </a:xfrm>
        </p:spPr>
        <p:txBody>
          <a:bodyPr/>
          <a:lstStyle/>
          <a:p>
            <a:r>
              <a:rPr lang="en-US" dirty="0" smtClean="0"/>
              <a:t>Environment</a:t>
            </a:r>
            <a:endParaRPr lang="en-US" dirty="0"/>
          </a:p>
        </p:txBody>
      </p:sp>
      <p:sp>
        <p:nvSpPr>
          <p:cNvPr id="3" name="Content Placeholder 2"/>
          <p:cNvSpPr>
            <a:spLocks noGrp="1"/>
          </p:cNvSpPr>
          <p:nvPr>
            <p:ph idx="1"/>
          </p:nvPr>
        </p:nvSpPr>
        <p:spPr>
          <a:xfrm>
            <a:off x="457200" y="1236222"/>
            <a:ext cx="8229600" cy="5400672"/>
          </a:xfrm>
        </p:spPr>
        <p:txBody>
          <a:bodyPr>
            <a:normAutofit fontScale="70000" lnSpcReduction="20000"/>
          </a:bodyPr>
          <a:lstStyle/>
          <a:p>
            <a:r>
              <a:rPr lang="en-US" dirty="0" smtClean="0"/>
              <a:t>Phenotypic variance is caused by both genetic variance and environmental variance, but also by the interaction of the two</a:t>
            </a:r>
          </a:p>
          <a:p>
            <a:endParaRPr lang="en-US" dirty="0"/>
          </a:p>
          <a:p>
            <a:pPr marL="0" indent="0">
              <a:buNone/>
            </a:pPr>
            <a:r>
              <a:rPr lang="en-US" dirty="0" smtClean="0"/>
              <a:t>                       </a:t>
            </a:r>
            <a:r>
              <a:rPr lang="en-US" dirty="0" err="1" smtClean="0"/>
              <a:t>V</a:t>
            </a:r>
            <a:r>
              <a:rPr lang="en-US" baseline="-25000" dirty="0" err="1" smtClean="0"/>
              <a:t>p</a:t>
            </a:r>
            <a:r>
              <a:rPr lang="en-US" dirty="0" smtClean="0"/>
              <a:t> = V</a:t>
            </a:r>
            <a:r>
              <a:rPr lang="en-US" baseline="-25000" dirty="0" smtClean="0"/>
              <a:t>g</a:t>
            </a:r>
            <a:r>
              <a:rPr lang="en-US" dirty="0" smtClean="0"/>
              <a:t> + </a:t>
            </a:r>
            <a:r>
              <a:rPr lang="en-US" dirty="0" err="1" smtClean="0"/>
              <a:t>V</a:t>
            </a:r>
            <a:r>
              <a:rPr lang="en-US" baseline="-25000" dirty="0" err="1" smtClean="0"/>
              <a:t>e</a:t>
            </a:r>
            <a:r>
              <a:rPr lang="en-US" dirty="0" smtClean="0"/>
              <a:t>+ V</a:t>
            </a:r>
            <a:r>
              <a:rPr lang="en-US" baseline="-25000" dirty="0" smtClean="0"/>
              <a:t>g </a:t>
            </a:r>
            <a:r>
              <a:rPr lang="en-US" dirty="0" smtClean="0"/>
              <a:t>x </a:t>
            </a:r>
            <a:r>
              <a:rPr lang="en-US" dirty="0" err="1" smtClean="0"/>
              <a:t>V</a:t>
            </a:r>
            <a:r>
              <a:rPr lang="en-US" baseline="-25000" dirty="0" err="1" smtClean="0"/>
              <a:t>e</a:t>
            </a:r>
            <a:endParaRPr lang="en-US" baseline="-25000" dirty="0" smtClean="0"/>
          </a:p>
          <a:p>
            <a:endParaRPr lang="en-US" baseline="-25000" dirty="0"/>
          </a:p>
          <a:p>
            <a:r>
              <a:rPr lang="en-US" dirty="0" smtClean="0"/>
              <a:t>Strategy: Include terms for environment and gene x environment interactions explicitly in the model</a:t>
            </a:r>
          </a:p>
          <a:p>
            <a:endParaRPr lang="en-US" dirty="0"/>
          </a:p>
          <a:p>
            <a:r>
              <a:rPr lang="en-US" dirty="0" smtClean="0"/>
              <a:t>In practice, environmental factors may or may not have been measured for the cohort</a:t>
            </a:r>
          </a:p>
          <a:p>
            <a:endParaRPr lang="en-US" dirty="0"/>
          </a:p>
          <a:p>
            <a:r>
              <a:rPr lang="en-US" dirty="0" smtClean="0"/>
              <a:t>Examples of environmental factors:</a:t>
            </a:r>
          </a:p>
          <a:p>
            <a:pPr lvl="1"/>
            <a:r>
              <a:rPr lang="en-US" dirty="0" smtClean="0"/>
              <a:t>Exposures (cigarette smoke, caffeine, UV radiation, asbestos …)</a:t>
            </a:r>
          </a:p>
          <a:p>
            <a:pPr lvl="1"/>
            <a:r>
              <a:rPr lang="en-US" dirty="0" smtClean="0"/>
              <a:t>Family</a:t>
            </a:r>
          </a:p>
          <a:p>
            <a:pPr lvl="1"/>
            <a:r>
              <a:rPr lang="en-US" dirty="0" smtClean="0"/>
              <a:t>Diet</a:t>
            </a:r>
          </a:p>
          <a:p>
            <a:pPr lvl="1"/>
            <a:r>
              <a:rPr lang="en-US" dirty="0" smtClean="0"/>
              <a:t>Location</a:t>
            </a:r>
            <a:endParaRPr lang="en-US" dirty="0"/>
          </a:p>
          <a:p>
            <a:endParaRPr lang="en-US" dirty="0" smtClean="0"/>
          </a:p>
          <a:p>
            <a:endParaRPr lang="en-US" baseline="-25000" dirty="0" smtClean="0"/>
          </a:p>
          <a:p>
            <a:endParaRPr lang="en-US" baseline="-25000" dirty="0"/>
          </a:p>
          <a:p>
            <a:endParaRPr lang="en-US" baseline="-25000" dirty="0" smtClean="0"/>
          </a:p>
          <a:p>
            <a:pPr marL="0" indent="0">
              <a:buNone/>
            </a:pPr>
            <a:endParaRPr lang="en-US" baseline="-25000" dirty="0"/>
          </a:p>
        </p:txBody>
      </p:sp>
    </p:spTree>
    <p:extLst>
      <p:ext uri="{BB962C8B-B14F-4D97-AF65-F5344CB8AC3E}">
        <p14:creationId xmlns:p14="http://schemas.microsoft.com/office/powerpoint/2010/main" val="35923082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8"/>
            <a:ext cx="8229600" cy="1143000"/>
          </a:xfrm>
        </p:spPr>
        <p:txBody>
          <a:bodyPr/>
          <a:lstStyle/>
          <a:p>
            <a:r>
              <a:rPr lang="en-US" dirty="0" smtClean="0"/>
              <a:t>Genetic diversity</a:t>
            </a:r>
            <a:endParaRPr lang="en-US" dirty="0"/>
          </a:p>
        </p:txBody>
      </p:sp>
      <p:grpSp>
        <p:nvGrpSpPr>
          <p:cNvPr id="12" name="Group 11"/>
          <p:cNvGrpSpPr/>
          <p:nvPr/>
        </p:nvGrpSpPr>
        <p:grpSpPr>
          <a:xfrm>
            <a:off x="-11545" y="1381998"/>
            <a:ext cx="9144000" cy="5268075"/>
            <a:chOff x="0" y="1578263"/>
            <a:chExt cx="9144000" cy="5268075"/>
          </a:xfrm>
        </p:grpSpPr>
        <p:pic>
          <p:nvPicPr>
            <p:cNvPr id="4" name="Picture 3"/>
            <p:cNvPicPr>
              <a:picLocks noChangeAspect="1"/>
            </p:cNvPicPr>
            <p:nvPr/>
          </p:nvPicPr>
          <p:blipFill>
            <a:blip r:embed="rId2"/>
            <a:stretch>
              <a:fillRect/>
            </a:stretch>
          </p:blipFill>
          <p:spPr>
            <a:xfrm>
              <a:off x="0" y="1578263"/>
              <a:ext cx="9144000" cy="5150296"/>
            </a:xfrm>
            <a:prstGeom prst="rect">
              <a:avLst/>
            </a:prstGeom>
          </p:spPr>
        </p:pic>
        <p:sp>
          <p:nvSpPr>
            <p:cNvPr id="5" name="TextBox 4"/>
            <p:cNvSpPr txBox="1"/>
            <p:nvPr/>
          </p:nvSpPr>
          <p:spPr>
            <a:xfrm>
              <a:off x="196272" y="3902365"/>
              <a:ext cx="1743364" cy="646331"/>
            </a:xfrm>
            <a:prstGeom prst="rect">
              <a:avLst/>
            </a:prstGeom>
            <a:solidFill>
              <a:schemeClr val="bg1"/>
            </a:solidFill>
          </p:spPr>
          <p:txBody>
            <a:bodyPr wrap="square" rtlCol="0">
              <a:spAutoFit/>
            </a:bodyPr>
            <a:lstStyle/>
            <a:p>
              <a:pPr algn="ctr"/>
              <a:r>
                <a:rPr lang="en-US" dirty="0" smtClean="0"/>
                <a:t>Two different </a:t>
              </a:r>
              <a:br>
                <a:rPr lang="en-US" dirty="0" smtClean="0"/>
              </a:br>
              <a:r>
                <a:rPr lang="en-US" dirty="0" smtClean="0"/>
                <a:t>alleles of gene A</a:t>
              </a:r>
              <a:endParaRPr lang="en-US" dirty="0"/>
            </a:p>
          </p:txBody>
        </p:sp>
        <p:sp>
          <p:nvSpPr>
            <p:cNvPr id="6" name="TextBox 5"/>
            <p:cNvSpPr txBox="1"/>
            <p:nvPr/>
          </p:nvSpPr>
          <p:spPr>
            <a:xfrm>
              <a:off x="5264729" y="3775370"/>
              <a:ext cx="2794000" cy="369332"/>
            </a:xfrm>
            <a:prstGeom prst="rect">
              <a:avLst/>
            </a:prstGeom>
            <a:solidFill>
              <a:srgbClr val="FFFFFF"/>
            </a:solidFill>
          </p:spPr>
          <p:txBody>
            <a:bodyPr wrap="square" rtlCol="0">
              <a:spAutoFit/>
            </a:bodyPr>
            <a:lstStyle/>
            <a:p>
              <a:r>
                <a:rPr lang="en-US" dirty="0" smtClean="0"/>
                <a:t>Within population variation</a:t>
              </a:r>
              <a:endParaRPr lang="en-US" dirty="0"/>
            </a:p>
          </p:txBody>
        </p:sp>
        <p:sp>
          <p:nvSpPr>
            <p:cNvPr id="7" name="TextBox 6"/>
            <p:cNvSpPr txBox="1"/>
            <p:nvPr/>
          </p:nvSpPr>
          <p:spPr>
            <a:xfrm>
              <a:off x="5715001" y="4248735"/>
              <a:ext cx="2809821" cy="369332"/>
            </a:xfrm>
            <a:prstGeom prst="rect">
              <a:avLst/>
            </a:prstGeom>
            <a:solidFill>
              <a:srgbClr val="FFFFFF"/>
            </a:solidFill>
          </p:spPr>
          <p:txBody>
            <a:bodyPr wrap="none" rtlCol="0">
              <a:spAutoFit/>
            </a:bodyPr>
            <a:lstStyle/>
            <a:p>
              <a:r>
                <a:rPr lang="en-US" dirty="0" smtClean="0"/>
                <a:t>Among population variation</a:t>
              </a:r>
              <a:endParaRPr lang="en-US" dirty="0"/>
            </a:p>
          </p:txBody>
        </p:sp>
        <p:sp>
          <p:nvSpPr>
            <p:cNvPr id="8" name="TextBox 7"/>
            <p:cNvSpPr txBox="1"/>
            <p:nvPr/>
          </p:nvSpPr>
          <p:spPr>
            <a:xfrm>
              <a:off x="3983185" y="4375622"/>
              <a:ext cx="1101684" cy="369332"/>
            </a:xfrm>
            <a:prstGeom prst="rect">
              <a:avLst/>
            </a:prstGeom>
            <a:solidFill>
              <a:srgbClr val="FFFFFF"/>
            </a:solidFill>
            <a:ln>
              <a:noFill/>
            </a:ln>
          </p:spPr>
          <p:txBody>
            <a:bodyPr wrap="none" rtlCol="0">
              <a:spAutoFit/>
            </a:bodyPr>
            <a:lstStyle/>
            <a:p>
              <a:r>
                <a:rPr lang="en-US" dirty="0" smtClean="0"/>
                <a:t>Individual</a:t>
              </a:r>
              <a:endParaRPr lang="en-US" dirty="0"/>
            </a:p>
          </p:txBody>
        </p:sp>
        <p:sp>
          <p:nvSpPr>
            <p:cNvPr id="9" name="TextBox 8"/>
            <p:cNvSpPr txBox="1"/>
            <p:nvPr/>
          </p:nvSpPr>
          <p:spPr>
            <a:xfrm>
              <a:off x="1477820" y="6477006"/>
              <a:ext cx="2680992" cy="369332"/>
            </a:xfrm>
            <a:prstGeom prst="rect">
              <a:avLst/>
            </a:prstGeom>
            <a:solidFill>
              <a:srgbClr val="FFFFFF"/>
            </a:solidFill>
          </p:spPr>
          <p:txBody>
            <a:bodyPr wrap="none" rtlCol="0">
              <a:spAutoFit/>
            </a:bodyPr>
            <a:lstStyle/>
            <a:p>
              <a:r>
                <a:rPr lang="en-US" dirty="0" smtClean="0"/>
                <a:t>Within-individual variation</a:t>
              </a:r>
              <a:endParaRPr lang="en-US" dirty="0"/>
            </a:p>
          </p:txBody>
        </p:sp>
        <p:sp>
          <p:nvSpPr>
            <p:cNvPr id="10" name="TextBox 9"/>
            <p:cNvSpPr txBox="1"/>
            <p:nvPr/>
          </p:nvSpPr>
          <p:spPr>
            <a:xfrm>
              <a:off x="1852310" y="5264735"/>
              <a:ext cx="2428857" cy="923330"/>
            </a:xfrm>
            <a:prstGeom prst="rect">
              <a:avLst/>
            </a:prstGeom>
            <a:solidFill>
              <a:srgbClr val="FFFFFF"/>
            </a:solidFill>
          </p:spPr>
          <p:txBody>
            <a:bodyPr wrap="none" rtlCol="0">
              <a:spAutoFit/>
            </a:bodyPr>
            <a:lstStyle/>
            <a:p>
              <a:pPr algn="ctr"/>
              <a:r>
                <a:rPr lang="en-US" dirty="0" smtClean="0"/>
                <a:t>Diploid: 1 copy of each </a:t>
              </a:r>
              <a:br>
                <a:rPr lang="en-US" dirty="0" smtClean="0"/>
              </a:br>
              <a:r>
                <a:rPr lang="en-US" dirty="0" smtClean="0"/>
                <a:t>chromosome</a:t>
              </a:r>
              <a:r>
                <a:rPr lang="en-US" dirty="0"/>
                <a:t> </a:t>
              </a:r>
              <a:r>
                <a:rPr lang="en-US" dirty="0" smtClean="0"/>
                <a:t>from each </a:t>
              </a:r>
              <a:br>
                <a:rPr lang="en-US" dirty="0" smtClean="0"/>
              </a:br>
              <a:r>
                <a:rPr lang="en-US" dirty="0" smtClean="0"/>
                <a:t>parent</a:t>
              </a:r>
              <a:endParaRPr lang="en-US" dirty="0"/>
            </a:p>
          </p:txBody>
        </p:sp>
        <p:sp>
          <p:nvSpPr>
            <p:cNvPr id="11" name="TextBox 10"/>
            <p:cNvSpPr txBox="1"/>
            <p:nvPr/>
          </p:nvSpPr>
          <p:spPr>
            <a:xfrm>
              <a:off x="253997" y="5857552"/>
              <a:ext cx="1682556" cy="446892"/>
            </a:xfrm>
            <a:prstGeom prst="rect">
              <a:avLst/>
            </a:prstGeom>
            <a:solidFill>
              <a:srgbClr val="FFFFFF"/>
            </a:solidFill>
          </p:spPr>
          <p:txBody>
            <a:bodyPr wrap="square" rtlCol="0">
              <a:spAutoFit/>
            </a:bodyPr>
            <a:lstStyle/>
            <a:p>
              <a:r>
                <a:rPr lang="en-US" dirty="0" smtClean="0"/>
                <a:t>Genes A and B</a:t>
              </a:r>
              <a:endParaRPr lang="en-US" dirty="0"/>
            </a:p>
          </p:txBody>
        </p:sp>
      </p:grpSp>
    </p:spTree>
    <p:extLst>
      <p:ext uri="{BB962C8B-B14F-4D97-AF65-F5344CB8AC3E}">
        <p14:creationId xmlns:p14="http://schemas.microsoft.com/office/powerpoint/2010/main" val="311183560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Epistasis</a:t>
            </a:r>
            <a:endParaRPr lang="en-US" dirty="0"/>
          </a:p>
        </p:txBody>
      </p:sp>
      <p:sp>
        <p:nvSpPr>
          <p:cNvPr id="3" name="Content Placeholder 2"/>
          <p:cNvSpPr>
            <a:spLocks noGrp="1"/>
          </p:cNvSpPr>
          <p:nvPr>
            <p:ph idx="1"/>
          </p:nvPr>
        </p:nvSpPr>
        <p:spPr/>
        <p:txBody>
          <a:bodyPr/>
          <a:lstStyle/>
          <a:p>
            <a:r>
              <a:rPr lang="en-US" dirty="0" smtClean="0"/>
              <a:t>Interactions between loci</a:t>
            </a:r>
          </a:p>
          <a:p>
            <a:pPr lvl="1"/>
            <a:r>
              <a:rPr lang="en-US" dirty="0" smtClean="0"/>
              <a:t>Need both genotypes for effect on phenotype</a:t>
            </a:r>
          </a:p>
          <a:p>
            <a:pPr lvl="1"/>
            <a:r>
              <a:rPr lang="en-US" dirty="0" smtClean="0"/>
              <a:t>Can model pairs of SNPs</a:t>
            </a:r>
          </a:p>
          <a:p>
            <a:pPr lvl="2"/>
            <a:r>
              <a:rPr lang="en-US" dirty="0" smtClean="0"/>
              <a:t>Huge test space</a:t>
            </a:r>
          </a:p>
          <a:p>
            <a:pPr lvl="1"/>
            <a:endParaRPr lang="en-US" dirty="0"/>
          </a:p>
          <a:p>
            <a:r>
              <a:rPr lang="en-US" dirty="0" smtClean="0"/>
              <a:t>Different from locus heterogeneity</a:t>
            </a:r>
          </a:p>
          <a:p>
            <a:pPr lvl="1"/>
            <a:r>
              <a:rPr lang="en-US" dirty="0" smtClean="0"/>
              <a:t>Also model multiple SNPs but each SNP would explain some fraction of the samples with the trait</a:t>
            </a:r>
            <a:endParaRPr lang="en-US" dirty="0"/>
          </a:p>
        </p:txBody>
      </p:sp>
    </p:spTree>
    <p:extLst>
      <p:ext uri="{BB962C8B-B14F-4D97-AF65-F5344CB8AC3E}">
        <p14:creationId xmlns:p14="http://schemas.microsoft.com/office/powerpoint/2010/main" val="82272199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 Ratios</a:t>
            </a:r>
            <a:endParaRPr lang="en-US" dirty="0"/>
          </a:p>
        </p:txBody>
      </p:sp>
      <p:sp>
        <p:nvSpPr>
          <p:cNvPr id="3" name="Content Placeholder 2"/>
          <p:cNvSpPr>
            <a:spLocks noGrp="1"/>
          </p:cNvSpPr>
          <p:nvPr>
            <p:ph idx="1"/>
          </p:nvPr>
        </p:nvSpPr>
        <p:spPr>
          <a:xfrm>
            <a:off x="457200" y="1433902"/>
            <a:ext cx="6340571" cy="758241"/>
          </a:xfrm>
        </p:spPr>
        <p:txBody>
          <a:bodyPr/>
          <a:lstStyle/>
          <a:p>
            <a:pPr marL="0" indent="0">
              <a:buNone/>
            </a:pPr>
            <a:r>
              <a:rPr lang="en-US" dirty="0" smtClean="0"/>
              <a:t>Gambling friendly measure of chance</a:t>
            </a:r>
            <a:endParaRPr lang="en-US" dirty="0"/>
          </a:p>
        </p:txBody>
      </p:sp>
      <p:pic>
        <p:nvPicPr>
          <p:cNvPr id="4" name="Picture 3"/>
          <p:cNvPicPr>
            <a:picLocks noChangeAspect="1"/>
          </p:cNvPicPr>
          <p:nvPr/>
        </p:nvPicPr>
        <p:blipFill>
          <a:blip r:embed="rId2"/>
          <a:stretch>
            <a:fillRect/>
          </a:stretch>
        </p:blipFill>
        <p:spPr>
          <a:xfrm>
            <a:off x="109440" y="2299186"/>
            <a:ext cx="7450716" cy="4347952"/>
          </a:xfrm>
          <a:prstGeom prst="rect">
            <a:avLst/>
          </a:prstGeom>
        </p:spPr>
      </p:pic>
      <p:sp>
        <p:nvSpPr>
          <p:cNvPr id="5" name="Rectangle 4"/>
          <p:cNvSpPr/>
          <p:nvPr/>
        </p:nvSpPr>
        <p:spPr>
          <a:xfrm>
            <a:off x="1527150" y="3341125"/>
            <a:ext cx="680413" cy="40819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645188" y="3918053"/>
            <a:ext cx="680413" cy="40819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731789" y="5368183"/>
            <a:ext cx="680413" cy="40819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389007" y="3371361"/>
            <a:ext cx="378007" cy="755911"/>
          </a:xfrm>
          <a:prstGeom prst="rect">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91926" y="3948289"/>
            <a:ext cx="378007" cy="755911"/>
          </a:xfrm>
          <a:prstGeom prst="rect">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608767" y="5368183"/>
            <a:ext cx="378007" cy="755911"/>
          </a:xfrm>
          <a:prstGeom prst="rect">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8" idx="2"/>
          </p:cNvCxnSpPr>
          <p:nvPr/>
        </p:nvCxnSpPr>
        <p:spPr>
          <a:xfrm flipH="1">
            <a:off x="1527150" y="4127272"/>
            <a:ext cx="1050861" cy="2222378"/>
          </a:xfrm>
          <a:prstGeom prst="line">
            <a:avLst/>
          </a:prstGeom>
          <a:ln>
            <a:solidFill>
              <a:srgbClr val="8064A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9" idx="2"/>
          </p:cNvCxnSpPr>
          <p:nvPr/>
        </p:nvCxnSpPr>
        <p:spPr>
          <a:xfrm flipH="1">
            <a:off x="1527150" y="4704200"/>
            <a:ext cx="3153780" cy="1645450"/>
          </a:xfrm>
          <a:prstGeom prst="line">
            <a:avLst/>
          </a:prstGeom>
          <a:ln>
            <a:solidFill>
              <a:srgbClr val="8064A2"/>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0" idx="2"/>
          </p:cNvCxnSpPr>
          <p:nvPr/>
        </p:nvCxnSpPr>
        <p:spPr>
          <a:xfrm flipH="1">
            <a:off x="1527150" y="6124094"/>
            <a:ext cx="5270621" cy="225556"/>
          </a:xfrm>
          <a:prstGeom prst="line">
            <a:avLst/>
          </a:prstGeom>
          <a:ln>
            <a:solidFill>
              <a:srgbClr val="8064A2"/>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72320" y="6349652"/>
            <a:ext cx="1512178" cy="369332"/>
          </a:xfrm>
          <a:prstGeom prst="rect">
            <a:avLst/>
          </a:prstGeom>
          <a:noFill/>
        </p:spPr>
        <p:txBody>
          <a:bodyPr wrap="none" rtlCol="0">
            <a:spAutoFit/>
          </a:bodyPr>
          <a:lstStyle/>
          <a:p>
            <a:r>
              <a:rPr lang="en-US" dirty="0" smtClean="0">
                <a:solidFill>
                  <a:schemeClr val="accent4"/>
                </a:solidFill>
              </a:rPr>
              <a:t>Odds of death</a:t>
            </a:r>
            <a:endParaRPr lang="en-US" dirty="0">
              <a:solidFill>
                <a:schemeClr val="accent4"/>
              </a:solidFill>
            </a:endParaRPr>
          </a:p>
        </p:txBody>
      </p:sp>
      <p:cxnSp>
        <p:nvCxnSpPr>
          <p:cNvPr id="19" name="Straight Connector 18"/>
          <p:cNvCxnSpPr>
            <a:stCxn id="5" idx="0"/>
          </p:cNvCxnSpPr>
          <p:nvPr/>
        </p:nvCxnSpPr>
        <p:spPr>
          <a:xfrm flipV="1">
            <a:off x="1867357" y="2116550"/>
            <a:ext cx="5859115" cy="12245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6" idx="0"/>
          </p:cNvCxnSpPr>
          <p:nvPr/>
        </p:nvCxnSpPr>
        <p:spPr>
          <a:xfrm flipV="1">
            <a:off x="3985395" y="2116550"/>
            <a:ext cx="3741077" cy="18015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7" idx="0"/>
          </p:cNvCxnSpPr>
          <p:nvPr/>
        </p:nvCxnSpPr>
        <p:spPr>
          <a:xfrm flipV="1">
            <a:off x="6071996" y="2116550"/>
            <a:ext cx="1654476" cy="325163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560156" y="1464138"/>
            <a:ext cx="1454244" cy="646331"/>
          </a:xfrm>
          <a:prstGeom prst="rect">
            <a:avLst/>
          </a:prstGeom>
          <a:noFill/>
        </p:spPr>
        <p:txBody>
          <a:bodyPr wrap="none" rtlCol="0">
            <a:spAutoFit/>
          </a:bodyPr>
          <a:lstStyle/>
          <a:p>
            <a:r>
              <a:rPr lang="en-US" dirty="0" smtClean="0">
                <a:solidFill>
                  <a:srgbClr val="FF0000"/>
                </a:solidFill>
              </a:rPr>
              <a:t>Probability of</a:t>
            </a:r>
          </a:p>
          <a:p>
            <a:r>
              <a:rPr lang="en-US" dirty="0" smtClean="0">
                <a:solidFill>
                  <a:srgbClr val="FF0000"/>
                </a:solidFill>
              </a:rPr>
              <a:t>death</a:t>
            </a:r>
            <a:endParaRPr lang="en-US" dirty="0">
              <a:solidFill>
                <a:srgbClr val="FF0000"/>
              </a:solidFill>
            </a:endParaRPr>
          </a:p>
        </p:txBody>
      </p:sp>
    </p:spTree>
    <p:extLst>
      <p:ext uri="{BB962C8B-B14F-4D97-AF65-F5344CB8AC3E}">
        <p14:creationId xmlns:p14="http://schemas.microsoft.com/office/powerpoint/2010/main" val="296395152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194"/>
            <a:ext cx="8229600" cy="1143000"/>
          </a:xfrm>
        </p:spPr>
        <p:txBody>
          <a:bodyPr/>
          <a:lstStyle/>
          <a:p>
            <a:r>
              <a:rPr lang="en-US" dirty="0" smtClean="0"/>
              <a:t>Odds Ratios by Allele Counting</a:t>
            </a:r>
            <a:endParaRPr lang="en-US" dirty="0"/>
          </a:p>
        </p:txBody>
      </p:sp>
      <p:sp>
        <p:nvSpPr>
          <p:cNvPr id="3" name="Content Placeholder 2"/>
          <p:cNvSpPr>
            <a:spLocks noGrp="1"/>
          </p:cNvSpPr>
          <p:nvPr>
            <p:ph idx="1"/>
          </p:nvPr>
        </p:nvSpPr>
        <p:spPr>
          <a:xfrm>
            <a:off x="457200" y="3187618"/>
            <a:ext cx="3504318" cy="3207392"/>
          </a:xfrm>
        </p:spPr>
        <p:txBody>
          <a:bodyPr/>
          <a:lstStyle/>
          <a:p>
            <a:r>
              <a:rPr lang="en-US" dirty="0" smtClean="0"/>
              <a:t>Relative Risk</a:t>
            </a:r>
          </a:p>
          <a:p>
            <a:endParaRPr lang="en-US" dirty="0"/>
          </a:p>
          <a:p>
            <a:endParaRPr lang="en-US" dirty="0" smtClean="0"/>
          </a:p>
          <a:p>
            <a:r>
              <a:rPr lang="en-US" dirty="0" smtClean="0"/>
              <a:t>Odds Ratio</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47282744"/>
              </p:ext>
            </p:extLst>
          </p:nvPr>
        </p:nvGraphicFramePr>
        <p:xfrm>
          <a:off x="3675063" y="2852738"/>
          <a:ext cx="1581150" cy="1381125"/>
        </p:xfrm>
        <a:graphic>
          <a:graphicData uri="http://schemas.openxmlformats.org/presentationml/2006/ole">
            <mc:AlternateContent xmlns:mc="http://schemas.openxmlformats.org/markup-compatibility/2006">
              <mc:Choice xmlns:v="urn:schemas-microsoft-com:vml" Requires="v">
                <p:oleObj spid="_x0000_s7364" name="Equation" r:id="rId4" imgW="800100" imgH="698500" progId="Equation.3">
                  <p:embed/>
                </p:oleObj>
              </mc:Choice>
              <mc:Fallback>
                <p:oleObj name="Equation" r:id="rId4" imgW="800100" imgH="698500" progId="Equation.3">
                  <p:embed/>
                  <p:pic>
                    <p:nvPicPr>
                      <p:cNvPr id="0" name=""/>
                      <p:cNvPicPr/>
                      <p:nvPr/>
                    </p:nvPicPr>
                    <p:blipFill>
                      <a:blip r:embed="rId5"/>
                      <a:stretch>
                        <a:fillRect/>
                      </a:stretch>
                    </p:blipFill>
                    <p:spPr>
                      <a:xfrm>
                        <a:off x="3675063" y="2852738"/>
                        <a:ext cx="1581150" cy="1381125"/>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561902394"/>
              </p:ext>
            </p:extLst>
          </p:nvPr>
        </p:nvGraphicFramePr>
        <p:xfrm>
          <a:off x="4954613" y="1303114"/>
          <a:ext cx="3074267" cy="1112520"/>
        </p:xfrm>
        <a:graphic>
          <a:graphicData uri="http://schemas.openxmlformats.org/drawingml/2006/table">
            <a:tbl>
              <a:tblPr firstRow="1" bandRow="1">
                <a:tableStyleId>{5C22544A-7EE6-4342-B048-85BDC9FD1C3A}</a:tableStyleId>
              </a:tblPr>
              <a:tblGrid>
                <a:gridCol w="774812"/>
                <a:gridCol w="1035965"/>
                <a:gridCol w="1263490"/>
              </a:tblGrid>
              <a:tr h="370840">
                <a:tc>
                  <a:txBody>
                    <a:bodyPr/>
                    <a:lstStyle/>
                    <a:p>
                      <a:endParaRPr lang="en-US" dirty="0"/>
                    </a:p>
                  </a:txBody>
                  <a:tcPr/>
                </a:tc>
                <a:tc>
                  <a:txBody>
                    <a:bodyPr/>
                    <a:lstStyle/>
                    <a:p>
                      <a:pPr algn="ctr"/>
                      <a:r>
                        <a:rPr lang="en-US" dirty="0" smtClean="0"/>
                        <a:t>Disease</a:t>
                      </a:r>
                      <a:endParaRPr lang="en-US" dirty="0"/>
                    </a:p>
                  </a:txBody>
                  <a:tcPr/>
                </a:tc>
                <a:tc>
                  <a:txBody>
                    <a:bodyPr/>
                    <a:lstStyle/>
                    <a:p>
                      <a:pPr algn="ctr"/>
                      <a:r>
                        <a:rPr lang="en-US" dirty="0" smtClean="0"/>
                        <a:t>Healthy</a:t>
                      </a:r>
                      <a:endParaRPr lang="en-US" dirty="0"/>
                    </a:p>
                  </a:txBody>
                  <a:tcPr/>
                </a:tc>
              </a:tr>
              <a:tr h="370840">
                <a:tc>
                  <a:txBody>
                    <a:bodyPr/>
                    <a:lstStyle/>
                    <a:p>
                      <a:r>
                        <a:rPr lang="en-US" dirty="0" smtClean="0"/>
                        <a:t>T</a:t>
                      </a:r>
                    </a:p>
                  </a:txBody>
                  <a:tcPr/>
                </a:tc>
                <a:tc>
                  <a:txBody>
                    <a:bodyPr/>
                    <a:lstStyle/>
                    <a:p>
                      <a:pPr algn="ctr"/>
                      <a:r>
                        <a:rPr lang="en-US" dirty="0" smtClean="0"/>
                        <a:t>D</a:t>
                      </a:r>
                      <a:r>
                        <a:rPr lang="en-US" baseline="-25000" dirty="0" smtClean="0"/>
                        <a:t>T</a:t>
                      </a:r>
                      <a:endParaRPr lang="en-US" baseline="-25000" dirty="0"/>
                    </a:p>
                  </a:txBody>
                  <a:tcPr/>
                </a:tc>
                <a:tc>
                  <a:txBody>
                    <a:bodyPr/>
                    <a:lstStyle/>
                    <a:p>
                      <a:pPr algn="ctr"/>
                      <a:r>
                        <a:rPr lang="en-US" dirty="0" smtClean="0"/>
                        <a:t>H</a:t>
                      </a:r>
                      <a:r>
                        <a:rPr lang="en-US" baseline="-25000" dirty="0" smtClean="0"/>
                        <a:t>T</a:t>
                      </a:r>
                      <a:endParaRPr lang="en-US" baseline="-25000" dirty="0"/>
                    </a:p>
                  </a:txBody>
                  <a:tcPr/>
                </a:tc>
              </a:tr>
              <a:tr h="370840">
                <a:tc>
                  <a:txBody>
                    <a:bodyPr/>
                    <a:lstStyle/>
                    <a:p>
                      <a:r>
                        <a:rPr lang="en-US" dirty="0" smtClean="0"/>
                        <a:t>C</a:t>
                      </a:r>
                      <a:endParaRPr lang="en-US" dirty="0"/>
                    </a:p>
                  </a:txBody>
                  <a:tcPr/>
                </a:tc>
                <a:tc>
                  <a:txBody>
                    <a:bodyPr/>
                    <a:lstStyle/>
                    <a:p>
                      <a:pPr algn="ctr"/>
                      <a:r>
                        <a:rPr lang="en-US" dirty="0" smtClean="0"/>
                        <a:t>D</a:t>
                      </a:r>
                      <a:r>
                        <a:rPr lang="en-US" baseline="-25000" dirty="0" smtClean="0"/>
                        <a:t>C</a:t>
                      </a:r>
                      <a:endParaRPr lang="en-US" baseline="-25000" dirty="0"/>
                    </a:p>
                  </a:txBody>
                  <a:tcPr/>
                </a:tc>
                <a:tc>
                  <a:txBody>
                    <a:bodyPr/>
                    <a:lstStyle/>
                    <a:p>
                      <a:pPr algn="ctr"/>
                      <a:r>
                        <a:rPr lang="en-US" dirty="0" smtClean="0"/>
                        <a:t>H</a:t>
                      </a:r>
                      <a:r>
                        <a:rPr lang="en-US" baseline="-25000" dirty="0" smtClean="0"/>
                        <a:t>C</a:t>
                      </a:r>
                      <a:endParaRPr lang="en-US" baseline="-25000" dirty="0"/>
                    </a:p>
                  </a:txBody>
                  <a:tcPr/>
                </a:tc>
              </a:tr>
            </a:tbl>
          </a:graphicData>
        </a:graphic>
      </p:graphicFrame>
      <p:sp>
        <p:nvSpPr>
          <p:cNvPr id="9" name="TextBox 8"/>
          <p:cNvSpPr txBox="1"/>
          <p:nvPr/>
        </p:nvSpPr>
        <p:spPr>
          <a:xfrm>
            <a:off x="8028876" y="1632773"/>
            <a:ext cx="408661" cy="369332"/>
          </a:xfrm>
          <a:prstGeom prst="rect">
            <a:avLst/>
          </a:prstGeom>
          <a:noFill/>
        </p:spPr>
        <p:txBody>
          <a:bodyPr wrap="none" rtlCol="0">
            <a:spAutoFit/>
          </a:bodyPr>
          <a:lstStyle/>
          <a:p>
            <a:r>
              <a:rPr lang="en-US" dirty="0" smtClean="0"/>
              <a:t>N</a:t>
            </a:r>
            <a:r>
              <a:rPr lang="en-US" baseline="-25000" dirty="0"/>
              <a:t>T</a:t>
            </a:r>
          </a:p>
        </p:txBody>
      </p:sp>
      <p:sp>
        <p:nvSpPr>
          <p:cNvPr id="10" name="TextBox 9"/>
          <p:cNvSpPr txBox="1"/>
          <p:nvPr/>
        </p:nvSpPr>
        <p:spPr>
          <a:xfrm>
            <a:off x="8028880" y="2016066"/>
            <a:ext cx="415724" cy="369332"/>
          </a:xfrm>
          <a:prstGeom prst="rect">
            <a:avLst/>
          </a:prstGeom>
          <a:noFill/>
        </p:spPr>
        <p:txBody>
          <a:bodyPr wrap="none" rtlCol="0">
            <a:spAutoFit/>
          </a:bodyPr>
          <a:lstStyle/>
          <a:p>
            <a:r>
              <a:rPr lang="en-US" dirty="0" smtClean="0"/>
              <a:t>N</a:t>
            </a:r>
            <a:r>
              <a:rPr lang="en-US" baseline="-25000" dirty="0"/>
              <a:t>C</a:t>
            </a:r>
          </a:p>
        </p:txBody>
      </p:sp>
      <p:sp>
        <p:nvSpPr>
          <p:cNvPr id="11" name="TextBox 10"/>
          <p:cNvSpPr txBox="1"/>
          <p:nvPr/>
        </p:nvSpPr>
        <p:spPr>
          <a:xfrm>
            <a:off x="5540549" y="3051553"/>
            <a:ext cx="3430521" cy="923330"/>
          </a:xfrm>
          <a:prstGeom prst="rect">
            <a:avLst/>
          </a:prstGeom>
          <a:noFill/>
        </p:spPr>
        <p:txBody>
          <a:bodyPr wrap="none" rtlCol="0">
            <a:spAutoFit/>
          </a:bodyPr>
          <a:lstStyle/>
          <a:p>
            <a:r>
              <a:rPr lang="en-US" dirty="0" smtClean="0"/>
              <a:t>Risk of getting the disease if you</a:t>
            </a:r>
            <a:br>
              <a:rPr lang="en-US" dirty="0" smtClean="0"/>
            </a:br>
            <a:r>
              <a:rPr lang="en-US" dirty="0" smtClean="0"/>
              <a:t>have the T allele relative to getting</a:t>
            </a:r>
            <a:br>
              <a:rPr lang="en-US" dirty="0" smtClean="0"/>
            </a:br>
            <a:r>
              <a:rPr lang="en-US" dirty="0" smtClean="0"/>
              <a:t>it if you carry the C allele</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1227996813"/>
              </p:ext>
            </p:extLst>
          </p:nvPr>
        </p:nvGraphicFramePr>
        <p:xfrm>
          <a:off x="3683000" y="4667250"/>
          <a:ext cx="1517650" cy="1304925"/>
        </p:xfrm>
        <a:graphic>
          <a:graphicData uri="http://schemas.openxmlformats.org/presentationml/2006/ole">
            <mc:AlternateContent xmlns:mc="http://schemas.openxmlformats.org/markup-compatibility/2006">
              <mc:Choice xmlns:v="urn:schemas-microsoft-com:vml" Requires="v">
                <p:oleObj spid="_x0000_s7365" name="Equation" r:id="rId6" imgW="812800" imgH="698500" progId="Equation.3">
                  <p:embed/>
                </p:oleObj>
              </mc:Choice>
              <mc:Fallback>
                <p:oleObj name="Equation" r:id="rId6" imgW="812800" imgH="698500" progId="Equation.3">
                  <p:embed/>
                  <p:pic>
                    <p:nvPicPr>
                      <p:cNvPr id="0" name=""/>
                      <p:cNvPicPr/>
                      <p:nvPr/>
                    </p:nvPicPr>
                    <p:blipFill>
                      <a:blip r:embed="rId7"/>
                      <a:stretch>
                        <a:fillRect/>
                      </a:stretch>
                    </p:blipFill>
                    <p:spPr>
                      <a:xfrm>
                        <a:off x="3683000" y="4667250"/>
                        <a:ext cx="1517650" cy="1304925"/>
                      </a:xfrm>
                      <a:prstGeom prst="rect">
                        <a:avLst/>
                      </a:prstGeom>
                    </p:spPr>
                  </p:pic>
                </p:oleObj>
              </mc:Fallback>
            </mc:AlternateContent>
          </a:graphicData>
        </a:graphic>
      </p:graphicFrame>
      <p:sp>
        <p:nvSpPr>
          <p:cNvPr id="13" name="TextBox 12"/>
          <p:cNvSpPr txBox="1"/>
          <p:nvPr/>
        </p:nvSpPr>
        <p:spPr>
          <a:xfrm>
            <a:off x="5601029" y="4973891"/>
            <a:ext cx="3510997" cy="646331"/>
          </a:xfrm>
          <a:prstGeom prst="rect">
            <a:avLst/>
          </a:prstGeom>
          <a:noFill/>
        </p:spPr>
        <p:txBody>
          <a:bodyPr wrap="none" rtlCol="0">
            <a:spAutoFit/>
          </a:bodyPr>
          <a:lstStyle/>
          <a:p>
            <a:r>
              <a:rPr lang="en-US" dirty="0" smtClean="0"/>
              <a:t>Odds of disease with C allele versus</a:t>
            </a:r>
            <a:br>
              <a:rPr lang="en-US" dirty="0" smtClean="0"/>
            </a:br>
            <a:r>
              <a:rPr lang="en-US" dirty="0" smtClean="0"/>
              <a:t>odds of disease with T allele</a:t>
            </a:r>
            <a:endParaRPr lang="en-US" dirty="0"/>
          </a:p>
        </p:txBody>
      </p:sp>
      <p:sp>
        <p:nvSpPr>
          <p:cNvPr id="14" name="TextBox 13"/>
          <p:cNvSpPr txBox="1"/>
          <p:nvPr/>
        </p:nvSpPr>
        <p:spPr>
          <a:xfrm>
            <a:off x="457200" y="5845074"/>
            <a:ext cx="7635424" cy="923330"/>
          </a:xfrm>
          <a:prstGeom prst="rect">
            <a:avLst/>
          </a:prstGeom>
          <a:noFill/>
        </p:spPr>
        <p:txBody>
          <a:bodyPr wrap="none" rtlCol="0">
            <a:spAutoFit/>
          </a:bodyPr>
          <a:lstStyle/>
          <a:p>
            <a:r>
              <a:rPr lang="en-US" dirty="0" smtClean="0"/>
              <a:t>Notes: </a:t>
            </a:r>
            <a:br>
              <a:rPr lang="en-US" dirty="0" smtClean="0"/>
            </a:br>
            <a:r>
              <a:rPr lang="en-US" dirty="0" smtClean="0"/>
              <a:t>If the disease is rare, then OR ≈ RR</a:t>
            </a:r>
          </a:p>
          <a:p>
            <a:r>
              <a:rPr lang="en-US" dirty="0" smtClean="0"/>
              <a:t>An OR = 1 implies no disease association, an OR ≠ 1 implies disease association</a:t>
            </a:r>
          </a:p>
        </p:txBody>
      </p:sp>
    </p:spTree>
    <p:extLst>
      <p:ext uri="{BB962C8B-B14F-4D97-AF65-F5344CB8AC3E}">
        <p14:creationId xmlns:p14="http://schemas.microsoft.com/office/powerpoint/2010/main" val="82579625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76"/>
            <a:ext cx="8229600" cy="1143000"/>
          </a:xfrm>
        </p:spPr>
        <p:txBody>
          <a:bodyPr/>
          <a:lstStyle/>
          <a:p>
            <a:r>
              <a:rPr lang="en-US" dirty="0" smtClean="0"/>
              <a:t>Odds Ratios for Genotypes</a:t>
            </a:r>
            <a:endParaRPr lang="en-US" dirty="0"/>
          </a:p>
        </p:txBody>
      </p:sp>
      <p:sp>
        <p:nvSpPr>
          <p:cNvPr id="5" name="Content Placeholder 4"/>
          <p:cNvSpPr>
            <a:spLocks noGrp="1"/>
          </p:cNvSpPr>
          <p:nvPr>
            <p:ph idx="1"/>
          </p:nvPr>
        </p:nvSpPr>
        <p:spPr>
          <a:xfrm>
            <a:off x="245520" y="1418785"/>
            <a:ext cx="5666516" cy="1816516"/>
          </a:xfrm>
        </p:spPr>
        <p:txBody>
          <a:bodyPr>
            <a:normAutofit fontScale="62500" lnSpcReduction="20000"/>
          </a:bodyPr>
          <a:lstStyle/>
          <a:p>
            <a:pPr marL="0" indent="0">
              <a:buNone/>
            </a:pPr>
            <a:r>
              <a:rPr lang="en-US" dirty="0" smtClean="0"/>
              <a:t>You can also use logistic regression to get ORs and confidence intervals</a:t>
            </a:r>
          </a:p>
          <a:p>
            <a:pPr marL="0" indent="0">
              <a:buNone/>
            </a:pPr>
            <a:endParaRPr lang="en-US" dirty="0" smtClean="0"/>
          </a:p>
          <a:p>
            <a:pPr marL="0" indent="0">
              <a:buNone/>
            </a:pPr>
            <a:r>
              <a:rPr lang="en-US" dirty="0" smtClean="0"/>
              <a:t>Let π</a:t>
            </a:r>
            <a:r>
              <a:rPr lang="en-US" baseline="-25000" dirty="0" err="1" smtClean="0"/>
              <a:t>i</a:t>
            </a:r>
            <a:r>
              <a:rPr lang="en-US" dirty="0" smtClean="0"/>
              <a:t> be the probability that individual </a:t>
            </a:r>
            <a:r>
              <a:rPr lang="en-US" dirty="0" err="1" smtClean="0"/>
              <a:t>i</a:t>
            </a:r>
            <a:r>
              <a:rPr lang="en-US" dirty="0" smtClean="0"/>
              <a:t> with genotype </a:t>
            </a:r>
            <a:r>
              <a:rPr lang="en-US" dirty="0" err="1" smtClean="0"/>
              <a:t>G</a:t>
            </a:r>
            <a:r>
              <a:rPr lang="en-US" baseline="-25000" dirty="0" err="1" smtClean="0"/>
              <a:t>i</a:t>
            </a:r>
            <a:r>
              <a:rPr lang="en-US" dirty="0" smtClean="0"/>
              <a:t> at a SNP is affected with the disease. Then:</a:t>
            </a:r>
            <a:endParaRPr lang="en-US" baseline="30000" dirty="0"/>
          </a:p>
        </p:txBody>
      </p:sp>
      <p:graphicFrame>
        <p:nvGraphicFramePr>
          <p:cNvPr id="7" name="Object 6"/>
          <p:cNvGraphicFramePr>
            <a:graphicFrameLocks noChangeAspect="1"/>
          </p:cNvGraphicFramePr>
          <p:nvPr>
            <p:extLst>
              <p:ext uri="{D42A27DB-BD31-4B8C-83A1-F6EECF244321}">
                <p14:modId xmlns:p14="http://schemas.microsoft.com/office/powerpoint/2010/main" val="1789827055"/>
              </p:ext>
            </p:extLst>
          </p:nvPr>
        </p:nvGraphicFramePr>
        <p:xfrm>
          <a:off x="190500" y="3154973"/>
          <a:ext cx="8769350" cy="773112"/>
        </p:xfrm>
        <a:graphic>
          <a:graphicData uri="http://schemas.openxmlformats.org/presentationml/2006/ole">
            <mc:AlternateContent xmlns:mc="http://schemas.openxmlformats.org/markup-compatibility/2006">
              <mc:Choice xmlns:v="urn:schemas-microsoft-com:vml" Requires="v">
                <p:oleObj spid="_x0000_s9303" name="Equation" r:id="rId3" imgW="5473700" imgH="482600" progId="Equation.3">
                  <p:embed/>
                </p:oleObj>
              </mc:Choice>
              <mc:Fallback>
                <p:oleObj name="Equation" r:id="rId3" imgW="5473700" imgH="482600" progId="Equation.3">
                  <p:embed/>
                  <p:pic>
                    <p:nvPicPr>
                      <p:cNvPr id="0" name=""/>
                      <p:cNvPicPr/>
                      <p:nvPr/>
                    </p:nvPicPr>
                    <p:blipFill>
                      <a:blip r:embed="rId4"/>
                      <a:stretch>
                        <a:fillRect/>
                      </a:stretch>
                    </p:blipFill>
                    <p:spPr>
                      <a:xfrm>
                        <a:off x="190500" y="3154973"/>
                        <a:ext cx="8769350" cy="773112"/>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91472282"/>
              </p:ext>
            </p:extLst>
          </p:nvPr>
        </p:nvGraphicFramePr>
        <p:xfrm>
          <a:off x="6069733" y="1418785"/>
          <a:ext cx="3074267" cy="1483360"/>
        </p:xfrm>
        <a:graphic>
          <a:graphicData uri="http://schemas.openxmlformats.org/drawingml/2006/table">
            <a:tbl>
              <a:tblPr firstRow="1" bandRow="1">
                <a:tableStyleId>{5C22544A-7EE6-4342-B048-85BDC9FD1C3A}</a:tableStyleId>
              </a:tblPr>
              <a:tblGrid>
                <a:gridCol w="774812"/>
                <a:gridCol w="1035965"/>
                <a:gridCol w="1263490"/>
              </a:tblGrid>
              <a:tr h="370840">
                <a:tc>
                  <a:txBody>
                    <a:bodyPr/>
                    <a:lstStyle/>
                    <a:p>
                      <a:endParaRPr lang="en-US" dirty="0"/>
                    </a:p>
                  </a:txBody>
                  <a:tcPr/>
                </a:tc>
                <a:tc>
                  <a:txBody>
                    <a:bodyPr/>
                    <a:lstStyle/>
                    <a:p>
                      <a:pPr algn="ctr"/>
                      <a:r>
                        <a:rPr lang="en-US" dirty="0" smtClean="0"/>
                        <a:t>Disease</a:t>
                      </a:r>
                      <a:endParaRPr lang="en-US" dirty="0"/>
                    </a:p>
                  </a:txBody>
                  <a:tcPr/>
                </a:tc>
                <a:tc>
                  <a:txBody>
                    <a:bodyPr/>
                    <a:lstStyle/>
                    <a:p>
                      <a:pPr algn="ctr"/>
                      <a:r>
                        <a:rPr lang="en-US" dirty="0" smtClean="0"/>
                        <a:t>Healthy</a:t>
                      </a:r>
                      <a:endParaRPr lang="en-US" dirty="0"/>
                    </a:p>
                  </a:txBody>
                  <a:tcPr/>
                </a:tc>
              </a:tr>
              <a:tr h="370840">
                <a:tc>
                  <a:txBody>
                    <a:bodyPr/>
                    <a:lstStyle/>
                    <a:p>
                      <a:r>
                        <a:rPr lang="en-US" dirty="0" smtClean="0"/>
                        <a:t>TT</a:t>
                      </a:r>
                    </a:p>
                  </a:txBody>
                  <a:tcPr/>
                </a:tc>
                <a:tc>
                  <a:txBody>
                    <a:bodyPr/>
                    <a:lstStyle/>
                    <a:p>
                      <a:pPr algn="ctr"/>
                      <a:r>
                        <a:rPr lang="en-US" dirty="0" smtClean="0"/>
                        <a:t>D</a:t>
                      </a:r>
                      <a:r>
                        <a:rPr lang="en-US" baseline="-25000" dirty="0" smtClean="0"/>
                        <a:t>TT</a:t>
                      </a:r>
                      <a:endParaRPr lang="en-US" baseline="-25000" dirty="0"/>
                    </a:p>
                  </a:txBody>
                  <a:tcPr/>
                </a:tc>
                <a:tc>
                  <a:txBody>
                    <a:bodyPr/>
                    <a:lstStyle/>
                    <a:p>
                      <a:pPr algn="ctr"/>
                      <a:r>
                        <a:rPr lang="en-US" dirty="0" smtClean="0"/>
                        <a:t>H</a:t>
                      </a:r>
                      <a:r>
                        <a:rPr lang="en-US" baseline="-25000" dirty="0" smtClean="0"/>
                        <a:t>TT</a:t>
                      </a:r>
                      <a:endParaRPr lang="en-US" baseline="-25000" dirty="0"/>
                    </a:p>
                  </a:txBody>
                  <a:tcPr/>
                </a:tc>
              </a:tr>
              <a:tr h="370840">
                <a:tc>
                  <a:txBody>
                    <a:bodyPr/>
                    <a:lstStyle/>
                    <a:p>
                      <a:r>
                        <a:rPr lang="en-US" dirty="0" smtClean="0"/>
                        <a:t>CT</a:t>
                      </a:r>
                      <a:endParaRPr lang="en-US" dirty="0"/>
                    </a:p>
                  </a:txBody>
                  <a:tcPr/>
                </a:tc>
                <a:tc>
                  <a:txBody>
                    <a:bodyPr/>
                    <a:lstStyle/>
                    <a:p>
                      <a:pPr algn="ctr"/>
                      <a:r>
                        <a:rPr lang="en-US" dirty="0" smtClean="0"/>
                        <a:t>D</a:t>
                      </a:r>
                      <a:r>
                        <a:rPr lang="en-US" baseline="-25000" dirty="0" smtClean="0"/>
                        <a:t>CT</a:t>
                      </a:r>
                      <a:endParaRPr lang="en-US" baseline="-25000" dirty="0"/>
                    </a:p>
                  </a:txBody>
                  <a:tcPr/>
                </a:tc>
                <a:tc>
                  <a:txBody>
                    <a:bodyPr/>
                    <a:lstStyle/>
                    <a:p>
                      <a:pPr algn="ctr"/>
                      <a:r>
                        <a:rPr lang="en-US" dirty="0" smtClean="0"/>
                        <a:t>H</a:t>
                      </a:r>
                      <a:r>
                        <a:rPr lang="en-US" baseline="-25000" dirty="0" smtClean="0"/>
                        <a:t>CT</a:t>
                      </a:r>
                      <a:endParaRPr lang="en-US" baseline="-25000" dirty="0"/>
                    </a:p>
                  </a:txBody>
                  <a:tcPr/>
                </a:tc>
              </a:tr>
              <a:tr h="370840">
                <a:tc>
                  <a:txBody>
                    <a:bodyPr/>
                    <a:lstStyle/>
                    <a:p>
                      <a:r>
                        <a:rPr lang="en-US" dirty="0" smtClean="0"/>
                        <a:t>CC</a:t>
                      </a:r>
                      <a:endParaRPr lang="en-US" dirty="0"/>
                    </a:p>
                  </a:txBody>
                  <a:tcPr/>
                </a:tc>
                <a:tc>
                  <a:txBody>
                    <a:bodyPr/>
                    <a:lstStyle/>
                    <a:p>
                      <a:pPr algn="ctr"/>
                      <a:r>
                        <a:rPr lang="en-US" baseline="0" dirty="0" smtClean="0"/>
                        <a:t>D</a:t>
                      </a:r>
                      <a:r>
                        <a:rPr lang="en-US" baseline="-25000" dirty="0" smtClean="0"/>
                        <a:t>CC</a:t>
                      </a:r>
                      <a:endParaRPr lang="en-US" baseline="-25000" dirty="0"/>
                    </a:p>
                  </a:txBody>
                  <a:tcPr/>
                </a:tc>
                <a:tc>
                  <a:txBody>
                    <a:bodyPr/>
                    <a:lstStyle/>
                    <a:p>
                      <a:pPr algn="ctr"/>
                      <a:r>
                        <a:rPr lang="en-US" baseline="0" dirty="0" smtClean="0"/>
                        <a:t>H</a:t>
                      </a:r>
                      <a:r>
                        <a:rPr lang="en-US" baseline="-25000" dirty="0" smtClean="0"/>
                        <a:t>CC</a:t>
                      </a:r>
                      <a:endParaRPr lang="en-US" baseline="-25000" dirty="0"/>
                    </a:p>
                  </a:txBody>
                  <a:tcPr/>
                </a:tc>
              </a:tr>
            </a:tbl>
          </a:graphicData>
        </a:graphic>
      </p:graphicFrame>
      <p:cxnSp>
        <p:nvCxnSpPr>
          <p:cNvPr id="10" name="Straight Arrow Connector 9"/>
          <p:cNvCxnSpPr/>
          <p:nvPr/>
        </p:nvCxnSpPr>
        <p:spPr>
          <a:xfrm flipH="1" flipV="1">
            <a:off x="6456369" y="3703965"/>
            <a:ext cx="559450" cy="3779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7454307" y="3719081"/>
            <a:ext cx="514091" cy="37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441249" y="4142391"/>
            <a:ext cx="1896072" cy="369332"/>
          </a:xfrm>
          <a:prstGeom prst="rect">
            <a:avLst/>
          </a:prstGeom>
          <a:noFill/>
        </p:spPr>
        <p:txBody>
          <a:bodyPr wrap="none" rtlCol="0">
            <a:spAutoFit/>
          </a:bodyPr>
          <a:lstStyle/>
          <a:p>
            <a:r>
              <a:rPr lang="en-US" dirty="0" smtClean="0"/>
              <a:t>Indicator Function</a:t>
            </a:r>
            <a:endParaRPr lang="en-US" dirty="0"/>
          </a:p>
        </p:txBody>
      </p:sp>
      <p:sp>
        <p:nvSpPr>
          <p:cNvPr id="21" name="TextBox 20"/>
          <p:cNvSpPr txBox="1"/>
          <p:nvPr/>
        </p:nvSpPr>
        <p:spPr>
          <a:xfrm>
            <a:off x="125736" y="4066801"/>
            <a:ext cx="5635097" cy="1600438"/>
          </a:xfrm>
          <a:prstGeom prst="rect">
            <a:avLst/>
          </a:prstGeom>
          <a:noFill/>
        </p:spPr>
        <p:txBody>
          <a:bodyPr wrap="square" rtlCol="0">
            <a:spAutoFit/>
          </a:bodyPr>
          <a:lstStyle/>
          <a:p>
            <a:r>
              <a:rPr lang="en-US" sz="2000" dirty="0" smtClean="0"/>
              <a:t>The coefficients of the genotypes serve as estimates of the OR</a:t>
            </a:r>
          </a:p>
          <a:p>
            <a:r>
              <a:rPr lang="en-US" sz="2000" dirty="0"/>
              <a:t>OR</a:t>
            </a:r>
            <a:r>
              <a:rPr lang="en-US" sz="2000" baseline="-25000" dirty="0"/>
              <a:t>CT</a:t>
            </a:r>
            <a:r>
              <a:rPr lang="en-US" sz="2000" dirty="0"/>
              <a:t> =</a:t>
            </a:r>
            <a:r>
              <a:rPr lang="en-US" sz="2000" dirty="0" smtClean="0"/>
              <a:t>e</a:t>
            </a:r>
            <a:r>
              <a:rPr lang="en-US" sz="2000" baseline="30000" dirty="0" smtClean="0"/>
              <a:t>βCT</a:t>
            </a:r>
            <a:endParaRPr lang="en-US" sz="2000" dirty="0" smtClean="0"/>
          </a:p>
          <a:p>
            <a:r>
              <a:rPr lang="en-US" sz="2000" dirty="0" smtClean="0"/>
              <a:t>OR</a:t>
            </a:r>
            <a:r>
              <a:rPr lang="en-US" sz="2000" baseline="-25000" dirty="0" smtClean="0"/>
              <a:t>TT</a:t>
            </a:r>
            <a:r>
              <a:rPr lang="en-US" sz="2000" dirty="0" smtClean="0"/>
              <a:t> </a:t>
            </a:r>
            <a:r>
              <a:rPr lang="en-US" sz="2000" dirty="0"/>
              <a:t>=</a:t>
            </a:r>
            <a:r>
              <a:rPr lang="en-US" sz="2000" dirty="0" smtClean="0"/>
              <a:t>e</a:t>
            </a:r>
            <a:r>
              <a:rPr lang="en-US" sz="2000" baseline="30000" dirty="0" smtClean="0"/>
              <a:t>βTT</a:t>
            </a:r>
            <a:r>
              <a:rPr lang="en-US" sz="2000" dirty="0" smtClean="0"/>
              <a:t> </a:t>
            </a:r>
            <a:endParaRPr lang="en-US" sz="2000" dirty="0" smtClean="0">
              <a:effectLst/>
            </a:endParaRPr>
          </a:p>
          <a:p>
            <a:endParaRPr lang="en-US" dirty="0"/>
          </a:p>
        </p:txBody>
      </p:sp>
      <p:pic>
        <p:nvPicPr>
          <p:cNvPr id="22" name="Picture 21"/>
          <p:cNvPicPr>
            <a:picLocks noChangeAspect="1"/>
          </p:cNvPicPr>
          <p:nvPr/>
        </p:nvPicPr>
        <p:blipFill rotWithShape="1">
          <a:blip r:embed="rId5"/>
          <a:srcRect t="3378" b="-6868"/>
          <a:stretch/>
        </p:blipFill>
        <p:spPr>
          <a:xfrm>
            <a:off x="5900294" y="4818888"/>
            <a:ext cx="3124417" cy="2103120"/>
          </a:xfrm>
          <a:prstGeom prst="rect">
            <a:avLst/>
          </a:prstGeom>
        </p:spPr>
      </p:pic>
      <p:sp>
        <p:nvSpPr>
          <p:cNvPr id="23" name="TextBox 22"/>
          <p:cNvSpPr txBox="1"/>
          <p:nvPr/>
        </p:nvSpPr>
        <p:spPr>
          <a:xfrm>
            <a:off x="171096" y="5675317"/>
            <a:ext cx="3870821" cy="1015663"/>
          </a:xfrm>
          <a:prstGeom prst="rect">
            <a:avLst/>
          </a:prstGeom>
          <a:noFill/>
        </p:spPr>
        <p:txBody>
          <a:bodyPr wrap="none" rtlCol="0">
            <a:spAutoFit/>
          </a:bodyPr>
          <a:lstStyle/>
          <a:p>
            <a:r>
              <a:rPr lang="en-US" sz="2000" dirty="0" smtClean="0"/>
              <a:t>To get the 95% confidence interval:</a:t>
            </a:r>
          </a:p>
          <a:p>
            <a:r>
              <a:rPr lang="en-US" sz="2000" dirty="0" smtClean="0"/>
              <a:t>e</a:t>
            </a:r>
            <a:r>
              <a:rPr lang="en-US" sz="2000" baseline="30000" dirty="0" smtClean="0"/>
              <a:t>(βCT ± 1.96 * </a:t>
            </a:r>
            <a:r>
              <a:rPr lang="en-US" sz="2000" baseline="30000" dirty="0" err="1" smtClean="0"/>
              <a:t>s.e.</a:t>
            </a:r>
            <a:r>
              <a:rPr lang="en-US" sz="2000" baseline="30000" dirty="0" smtClean="0"/>
              <a:t>(βCT))</a:t>
            </a:r>
          </a:p>
          <a:p>
            <a:endParaRPr lang="en-US" sz="2000" dirty="0"/>
          </a:p>
        </p:txBody>
      </p:sp>
    </p:spTree>
    <p:extLst>
      <p:ext uri="{BB962C8B-B14F-4D97-AF65-F5344CB8AC3E}">
        <p14:creationId xmlns:p14="http://schemas.microsoft.com/office/powerpoint/2010/main" val="90576122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association testing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a:t>
            </a:r>
          </a:p>
          <a:p>
            <a:pPr lvl="1"/>
            <a:r>
              <a:rPr lang="en-US" dirty="0" err="1"/>
              <a:t>c</a:t>
            </a:r>
            <a:r>
              <a:rPr lang="en-US" dirty="0" err="1" smtClean="0"/>
              <a:t>hisq.test</a:t>
            </a:r>
            <a:r>
              <a:rPr lang="en-US" dirty="0" smtClean="0"/>
              <a:t>(), </a:t>
            </a:r>
            <a:r>
              <a:rPr lang="en-US" dirty="0" err="1" smtClean="0"/>
              <a:t>fisher.test</a:t>
            </a:r>
            <a:r>
              <a:rPr lang="en-US" dirty="0" smtClean="0"/>
              <a:t>(), </a:t>
            </a:r>
            <a:r>
              <a:rPr lang="en-US" dirty="0" err="1" smtClean="0"/>
              <a:t>prop.trend.test</a:t>
            </a:r>
            <a:r>
              <a:rPr lang="en-US" dirty="0" smtClean="0"/>
              <a:t>(), lm(), </a:t>
            </a:r>
            <a:r>
              <a:rPr lang="en-US" dirty="0" err="1" smtClean="0"/>
              <a:t>anova</a:t>
            </a:r>
            <a:r>
              <a:rPr lang="en-US" dirty="0" smtClean="0"/>
              <a:t>()</a:t>
            </a:r>
          </a:p>
          <a:p>
            <a:pPr marL="0" indent="0">
              <a:buNone/>
            </a:pPr>
            <a:r>
              <a:rPr lang="en-US" dirty="0" smtClean="0"/>
              <a:t>	</a:t>
            </a:r>
            <a:endParaRPr lang="en-US" dirty="0"/>
          </a:p>
          <a:p>
            <a:endParaRPr lang="en-US" dirty="0" smtClean="0"/>
          </a:p>
          <a:p>
            <a:r>
              <a:rPr lang="en-US" dirty="0" smtClean="0"/>
              <a:t>PLINK</a:t>
            </a:r>
          </a:p>
          <a:p>
            <a:pPr lvl="1"/>
            <a:r>
              <a:rPr lang="en-US" dirty="0" smtClean="0"/>
              <a:t>Includes a number of tests for multiple disease models</a:t>
            </a:r>
          </a:p>
          <a:p>
            <a:pPr lvl="1"/>
            <a:r>
              <a:rPr lang="en-US" dirty="0" smtClean="0"/>
              <a:t>--</a:t>
            </a:r>
            <a:r>
              <a:rPr lang="en-US" dirty="0" err="1" smtClean="0"/>
              <a:t>assoc</a:t>
            </a:r>
            <a:r>
              <a:rPr lang="en-US" dirty="0" smtClean="0"/>
              <a:t>, --</a:t>
            </a:r>
            <a:r>
              <a:rPr lang="en-US" dirty="0" err="1" smtClean="0"/>
              <a:t>assoc</a:t>
            </a:r>
            <a:r>
              <a:rPr lang="en-US" dirty="0"/>
              <a:t> </a:t>
            </a:r>
            <a:r>
              <a:rPr lang="en-US" dirty="0" smtClean="0"/>
              <a:t>fisher,  –linear,  --logistic</a:t>
            </a:r>
          </a:p>
          <a:p>
            <a:endParaRPr lang="en-US" dirty="0"/>
          </a:p>
          <a:p>
            <a:pPr marL="0" indent="0">
              <a:buNone/>
            </a:pPr>
            <a:endParaRPr lang="en-US" dirty="0" smtClean="0"/>
          </a:p>
          <a:p>
            <a:r>
              <a:rPr lang="en-US" dirty="0" smtClean="0"/>
              <a:t>GCTA</a:t>
            </a:r>
          </a:p>
          <a:p>
            <a:pPr lvl="1"/>
            <a:r>
              <a:rPr lang="en-US" dirty="0" smtClean="0"/>
              <a:t>Tools for fitting mixed effects models</a:t>
            </a:r>
          </a:p>
          <a:p>
            <a:pPr lvl="1"/>
            <a:endParaRPr lang="en-US" dirty="0"/>
          </a:p>
        </p:txBody>
      </p:sp>
    </p:spTree>
    <p:extLst>
      <p:ext uri="{BB962C8B-B14F-4D97-AF65-F5344CB8AC3E}">
        <p14:creationId xmlns:p14="http://schemas.microsoft.com/office/powerpoint/2010/main" val="293303901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substructure</a:t>
            </a:r>
            <a:endParaRPr lang="en-US" dirty="0"/>
          </a:p>
        </p:txBody>
      </p:sp>
      <p:sp>
        <p:nvSpPr>
          <p:cNvPr id="3" name="Content Placeholder 2"/>
          <p:cNvSpPr>
            <a:spLocks noGrp="1"/>
          </p:cNvSpPr>
          <p:nvPr>
            <p:ph idx="1"/>
          </p:nvPr>
        </p:nvSpPr>
        <p:spPr>
          <a:xfrm>
            <a:off x="457201" y="1600200"/>
            <a:ext cx="4287242" cy="4525963"/>
          </a:xfrm>
        </p:spPr>
        <p:txBody>
          <a:bodyPr>
            <a:normAutofit fontScale="92500" lnSpcReduction="10000"/>
          </a:bodyPr>
          <a:lstStyle/>
          <a:p>
            <a:r>
              <a:rPr lang="en-US" dirty="0" smtClean="0"/>
              <a:t>Intuition</a:t>
            </a:r>
          </a:p>
          <a:p>
            <a:pPr lvl="1"/>
            <a:r>
              <a:rPr lang="en-US" dirty="0" smtClean="0"/>
              <a:t>Effect sizes resulting from population level differences are often much larger than effect sizes resulting from the phenotype of interest</a:t>
            </a:r>
          </a:p>
          <a:p>
            <a:pPr lvl="1"/>
            <a:endParaRPr lang="en-US" dirty="0"/>
          </a:p>
          <a:p>
            <a:r>
              <a:rPr lang="en-US" dirty="0" smtClean="0"/>
              <a:t>Consequences</a:t>
            </a:r>
          </a:p>
          <a:p>
            <a:pPr lvl="1"/>
            <a:r>
              <a:rPr lang="en-US" dirty="0" smtClean="0"/>
              <a:t>High false positive prediction rates</a:t>
            </a:r>
          </a:p>
        </p:txBody>
      </p:sp>
      <p:pic>
        <p:nvPicPr>
          <p:cNvPr id="4" name="Picture 3"/>
          <p:cNvPicPr>
            <a:picLocks noChangeAspect="1"/>
          </p:cNvPicPr>
          <p:nvPr/>
        </p:nvPicPr>
        <p:blipFill>
          <a:blip r:embed="rId2"/>
          <a:stretch>
            <a:fillRect/>
          </a:stretch>
        </p:blipFill>
        <p:spPr>
          <a:xfrm>
            <a:off x="4832035" y="1687794"/>
            <a:ext cx="4013479" cy="2387766"/>
          </a:xfrm>
          <a:prstGeom prst="rect">
            <a:avLst/>
          </a:prstGeom>
        </p:spPr>
      </p:pic>
    </p:spTree>
    <p:extLst>
      <p:ext uri="{BB962C8B-B14F-4D97-AF65-F5344CB8AC3E}">
        <p14:creationId xmlns:p14="http://schemas.microsoft.com/office/powerpoint/2010/main" val="238319596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312"/>
            <a:ext cx="8229600" cy="1143000"/>
          </a:xfrm>
        </p:spPr>
        <p:txBody>
          <a:bodyPr/>
          <a:lstStyle/>
          <a:p>
            <a:r>
              <a:rPr lang="en-US" dirty="0" smtClean="0"/>
              <a:t>Incomplete Genealogies</a:t>
            </a:r>
            <a:endParaRPr lang="en-US" dirty="0"/>
          </a:p>
        </p:txBody>
      </p:sp>
      <p:sp>
        <p:nvSpPr>
          <p:cNvPr id="3" name="Content Placeholder 2"/>
          <p:cNvSpPr>
            <a:spLocks noGrp="1"/>
          </p:cNvSpPr>
          <p:nvPr>
            <p:ph idx="1"/>
          </p:nvPr>
        </p:nvSpPr>
        <p:spPr>
          <a:xfrm>
            <a:off x="457200" y="1179221"/>
            <a:ext cx="8229600" cy="2071196"/>
          </a:xfrm>
        </p:spPr>
        <p:txBody>
          <a:bodyPr>
            <a:normAutofit fontScale="77500" lnSpcReduction="20000"/>
          </a:bodyPr>
          <a:lstStyle/>
          <a:p>
            <a:r>
              <a:rPr lang="en-US" dirty="0"/>
              <a:t>Many statistical methods for genetic data, e.g. linkage and association methods, are based on assumptions of independent samples or samples with known relationships. </a:t>
            </a:r>
            <a:endParaRPr lang="en-US" dirty="0" smtClean="0"/>
          </a:p>
          <a:p>
            <a:endParaRPr lang="en-US" dirty="0" smtClean="0">
              <a:effectLst/>
            </a:endParaRPr>
          </a:p>
          <a:p>
            <a:r>
              <a:rPr lang="en-US" dirty="0" smtClean="0">
                <a:effectLst/>
              </a:rPr>
              <a:t>Can invalidate statistical analyses</a:t>
            </a:r>
          </a:p>
          <a:p>
            <a:endParaRPr lang="en-US" dirty="0"/>
          </a:p>
        </p:txBody>
      </p:sp>
      <p:pic>
        <p:nvPicPr>
          <p:cNvPr id="4" name="Picture 3"/>
          <p:cNvPicPr>
            <a:picLocks noChangeAspect="1"/>
          </p:cNvPicPr>
          <p:nvPr/>
        </p:nvPicPr>
        <p:blipFill>
          <a:blip r:embed="rId2"/>
          <a:stretch>
            <a:fillRect/>
          </a:stretch>
        </p:blipFill>
        <p:spPr>
          <a:xfrm>
            <a:off x="2706323" y="3261277"/>
            <a:ext cx="4051581" cy="3264127"/>
          </a:xfrm>
          <a:prstGeom prst="rect">
            <a:avLst/>
          </a:prstGeom>
        </p:spPr>
      </p:pic>
      <p:sp>
        <p:nvSpPr>
          <p:cNvPr id="5" name="Rectangle 4"/>
          <p:cNvSpPr/>
          <p:nvPr/>
        </p:nvSpPr>
        <p:spPr>
          <a:xfrm>
            <a:off x="5594510" y="6334532"/>
            <a:ext cx="1557391" cy="39307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0489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Relatedness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Identity-by-descent (IBD)</a:t>
            </a:r>
          </a:p>
          <a:p>
            <a:pPr lvl="1"/>
            <a:r>
              <a:rPr lang="en-US" dirty="0" smtClean="0"/>
              <a:t>parent-offspring share 50% of the genome</a:t>
            </a:r>
          </a:p>
          <a:p>
            <a:pPr lvl="1"/>
            <a:r>
              <a:rPr lang="en-US" dirty="0"/>
              <a:t>s</a:t>
            </a:r>
            <a:r>
              <a:rPr lang="en-US" dirty="0" smtClean="0"/>
              <a:t>iblings share ~ 50% of the genome</a:t>
            </a:r>
          </a:p>
          <a:p>
            <a:pPr lvl="1"/>
            <a:r>
              <a:rPr lang="en-US" dirty="0" smtClean="0"/>
              <a:t>aunt/uncle – </a:t>
            </a:r>
            <a:r>
              <a:rPr lang="en-US" dirty="0" smtClean="0"/>
              <a:t>niece</a:t>
            </a:r>
            <a:r>
              <a:rPr lang="en-US" dirty="0" smtClean="0"/>
              <a:t>/nephew share ~ 25 % of the genome</a:t>
            </a:r>
          </a:p>
          <a:p>
            <a:pPr lvl="1"/>
            <a:endParaRPr lang="en-US" dirty="0" smtClean="0"/>
          </a:p>
          <a:p>
            <a:r>
              <a:rPr lang="en-US" dirty="0" smtClean="0"/>
              <a:t>Cannot directly observe this. Can only observe DNA sequence / Genotypes</a:t>
            </a:r>
          </a:p>
          <a:p>
            <a:pPr lvl="1"/>
            <a:r>
              <a:rPr lang="en-US" dirty="0" smtClean="0"/>
              <a:t>Identity-by-State (IBS)</a:t>
            </a:r>
          </a:p>
          <a:p>
            <a:pPr lvl="1"/>
            <a:r>
              <a:rPr lang="fr-FR" dirty="0" smtClean="0"/>
              <a:t>IBS distance </a:t>
            </a:r>
            <a:r>
              <a:rPr lang="fr-FR" dirty="0" err="1" smtClean="0"/>
              <a:t>between</a:t>
            </a:r>
            <a:r>
              <a:rPr lang="fr-FR" dirty="0" smtClean="0"/>
              <a:t> 2 </a:t>
            </a:r>
            <a:r>
              <a:rPr lang="fr-FR" dirty="0" err="1" smtClean="0"/>
              <a:t>individuals</a:t>
            </a:r>
            <a:r>
              <a:rPr lang="fr-FR" dirty="0" smtClean="0"/>
              <a:t>:</a:t>
            </a:r>
            <a:br>
              <a:rPr lang="fr-FR" dirty="0" smtClean="0"/>
            </a:br>
            <a:r>
              <a:rPr lang="fr-FR" dirty="0" smtClean="0"/>
              <a:t> (IBS(2) + 0.5*IBS(1)) / ( N SNP pairs )</a:t>
            </a:r>
            <a:endParaRPr lang="en-US" dirty="0"/>
          </a:p>
          <a:p>
            <a:pPr lvl="1"/>
            <a:endParaRPr lang="en-US" dirty="0" smtClean="0"/>
          </a:p>
        </p:txBody>
      </p:sp>
    </p:spTree>
    <p:extLst>
      <p:ext uri="{BB962C8B-B14F-4D97-AF65-F5344CB8AC3E}">
        <p14:creationId xmlns:p14="http://schemas.microsoft.com/office/powerpoint/2010/main" val="406673832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Controlling for population substructure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Data QC</a:t>
            </a:r>
          </a:p>
          <a:p>
            <a:pPr lvl="1"/>
            <a:r>
              <a:rPr lang="en-US" dirty="0" smtClean="0"/>
              <a:t>Check for relatedness and remove 1 from each pair of samples that are closely related</a:t>
            </a:r>
          </a:p>
          <a:p>
            <a:pPr lvl="1"/>
            <a:r>
              <a:rPr lang="en-US" dirty="0" smtClean="0"/>
              <a:t>Can find signs of contamination</a:t>
            </a:r>
          </a:p>
          <a:p>
            <a:pPr lvl="2"/>
            <a:r>
              <a:rPr lang="en-US" dirty="0"/>
              <a:t>e</a:t>
            </a:r>
            <a:r>
              <a:rPr lang="en-US" dirty="0" smtClean="0"/>
              <a:t>.g. 1 sample closely related to a large number of samples</a:t>
            </a:r>
          </a:p>
          <a:p>
            <a:endParaRPr lang="en-US" dirty="0"/>
          </a:p>
          <a:p>
            <a:r>
              <a:rPr lang="en-US" dirty="0" smtClean="0"/>
              <a:t>Study design</a:t>
            </a:r>
          </a:p>
          <a:p>
            <a:pPr lvl="1"/>
            <a:r>
              <a:rPr lang="en-US" dirty="0" smtClean="0"/>
              <a:t>Start from a highly homogeneous cohort</a:t>
            </a:r>
          </a:p>
          <a:p>
            <a:pPr lvl="1"/>
            <a:endParaRPr lang="en-US" dirty="0"/>
          </a:p>
          <a:p>
            <a:r>
              <a:rPr lang="en-US" dirty="0" smtClean="0"/>
              <a:t>Principal components</a:t>
            </a:r>
          </a:p>
          <a:p>
            <a:pPr lvl="1"/>
            <a:r>
              <a:rPr lang="en-US" dirty="0" smtClean="0"/>
              <a:t>Include population substructure as a fixed effect</a:t>
            </a:r>
          </a:p>
          <a:p>
            <a:pPr lvl="1"/>
            <a:endParaRPr lang="en-US" dirty="0"/>
          </a:p>
          <a:p>
            <a:r>
              <a:rPr lang="en-US" dirty="0"/>
              <a:t>M</a:t>
            </a:r>
            <a:r>
              <a:rPr lang="en-US" dirty="0" smtClean="0"/>
              <a:t>ixed effects models</a:t>
            </a:r>
          </a:p>
          <a:p>
            <a:pPr lvl="1"/>
            <a:r>
              <a:rPr lang="en-US" dirty="0" smtClean="0"/>
              <a:t>Include population substructure as a random effect</a:t>
            </a:r>
          </a:p>
          <a:p>
            <a:pPr marL="457200" lvl="1" indent="0">
              <a:buNone/>
            </a:pPr>
            <a:endParaRPr lang="en-US" dirty="0" smtClean="0"/>
          </a:p>
        </p:txBody>
      </p:sp>
    </p:spTree>
    <p:extLst>
      <p:ext uri="{BB962C8B-B14F-4D97-AF65-F5344CB8AC3E}">
        <p14:creationId xmlns:p14="http://schemas.microsoft.com/office/powerpoint/2010/main" val="352737172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54"/>
            <a:ext cx="8229600" cy="1143000"/>
          </a:xfrm>
        </p:spPr>
        <p:txBody>
          <a:bodyPr/>
          <a:lstStyle/>
          <a:p>
            <a:r>
              <a:rPr lang="en-US" dirty="0" smtClean="0"/>
              <a:t>Principal component analysis</a:t>
            </a:r>
            <a:endParaRPr lang="en-US" dirty="0"/>
          </a:p>
        </p:txBody>
      </p:sp>
      <p:sp>
        <p:nvSpPr>
          <p:cNvPr id="3" name="Content Placeholder 2"/>
          <p:cNvSpPr>
            <a:spLocks noGrp="1"/>
          </p:cNvSpPr>
          <p:nvPr>
            <p:ph idx="1"/>
          </p:nvPr>
        </p:nvSpPr>
        <p:spPr>
          <a:xfrm>
            <a:off x="179838" y="1600200"/>
            <a:ext cx="4155851" cy="4525963"/>
          </a:xfrm>
        </p:spPr>
        <p:txBody>
          <a:bodyPr/>
          <a:lstStyle/>
          <a:p>
            <a:r>
              <a:rPr lang="en-US" dirty="0" smtClean="0"/>
              <a:t>Perform PCA using a set of independent SNPs </a:t>
            </a:r>
          </a:p>
          <a:p>
            <a:endParaRPr lang="en-US" dirty="0" smtClean="0"/>
          </a:p>
          <a:p>
            <a:r>
              <a:rPr lang="en-US" dirty="0" smtClean="0"/>
              <a:t>Include PCs as covariates during regression </a:t>
            </a:r>
            <a:endParaRPr lang="en-US" dirty="0"/>
          </a:p>
        </p:txBody>
      </p:sp>
      <p:pic>
        <p:nvPicPr>
          <p:cNvPr id="4" name="Picture 3" descr="PCA_plot.pdf"/>
          <p:cNvPicPr>
            <a:picLocks noChangeAspect="1"/>
          </p:cNvPicPr>
          <p:nvPr/>
        </p:nvPicPr>
        <p:blipFill rotWithShape="1">
          <a:blip r:embed="rId4">
            <a:extLst>
              <a:ext uri="{28A0092B-C50C-407E-A947-70E740481C1C}">
                <a14:useLocalDpi xmlns:a14="http://schemas.microsoft.com/office/drawing/2010/main" val="0"/>
              </a:ext>
            </a:extLst>
          </a:blip>
          <a:srcRect r="7879"/>
          <a:stretch/>
        </p:blipFill>
        <p:spPr>
          <a:xfrm>
            <a:off x="4096286" y="1304492"/>
            <a:ext cx="5057650" cy="5057142"/>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991816255"/>
              </p:ext>
            </p:extLst>
          </p:nvPr>
        </p:nvGraphicFramePr>
        <p:xfrm>
          <a:off x="346684" y="6158382"/>
          <a:ext cx="3868545" cy="406504"/>
        </p:xfrm>
        <a:graphic>
          <a:graphicData uri="http://schemas.openxmlformats.org/presentationml/2006/ole">
            <mc:AlternateContent xmlns:mc="http://schemas.openxmlformats.org/markup-compatibility/2006">
              <mc:Choice xmlns:v="urn:schemas-microsoft-com:vml" Requires="v">
                <p:oleObj spid="_x0000_s25606" name="Equation" r:id="rId5" imgW="2057400" imgH="215900" progId="Equation.3">
                  <p:embed/>
                </p:oleObj>
              </mc:Choice>
              <mc:Fallback>
                <p:oleObj name="Equation" r:id="rId5" imgW="2057400" imgH="215900" progId="Equation.3">
                  <p:embed/>
                  <p:pic>
                    <p:nvPicPr>
                      <p:cNvPr id="0" name=""/>
                      <p:cNvPicPr/>
                      <p:nvPr/>
                    </p:nvPicPr>
                    <p:blipFill>
                      <a:blip r:embed="rId6"/>
                      <a:stretch>
                        <a:fillRect/>
                      </a:stretch>
                    </p:blipFill>
                    <p:spPr>
                      <a:xfrm>
                        <a:off x="346684" y="6158382"/>
                        <a:ext cx="3868545" cy="406504"/>
                      </a:xfrm>
                      <a:prstGeom prst="rect">
                        <a:avLst/>
                      </a:prstGeom>
                    </p:spPr>
                  </p:pic>
                </p:oleObj>
              </mc:Fallback>
            </mc:AlternateContent>
          </a:graphicData>
        </a:graphic>
      </p:graphicFrame>
    </p:spTree>
    <p:extLst>
      <p:ext uri="{BB962C8B-B14F-4D97-AF65-F5344CB8AC3E}">
        <p14:creationId xmlns:p14="http://schemas.microsoft.com/office/powerpoint/2010/main" val="16132796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2"/>
            <a:ext cx="8229600" cy="1143000"/>
          </a:xfrm>
        </p:spPr>
        <p:txBody>
          <a:bodyPr/>
          <a:lstStyle/>
          <a:p>
            <a:r>
              <a:rPr lang="en-US" dirty="0" smtClean="0"/>
              <a:t>Definitions</a:t>
            </a:r>
            <a:endParaRPr lang="en-US" dirty="0"/>
          </a:p>
        </p:txBody>
      </p:sp>
      <p:sp>
        <p:nvSpPr>
          <p:cNvPr id="3" name="Content Placeholder 2"/>
          <p:cNvSpPr>
            <a:spLocks noGrp="1"/>
          </p:cNvSpPr>
          <p:nvPr>
            <p:ph idx="1"/>
          </p:nvPr>
        </p:nvSpPr>
        <p:spPr>
          <a:xfrm>
            <a:off x="457200" y="1050636"/>
            <a:ext cx="6158345" cy="5599546"/>
          </a:xfrm>
        </p:spPr>
        <p:txBody>
          <a:bodyPr>
            <a:normAutofit fontScale="55000" lnSpcReduction="20000"/>
          </a:bodyPr>
          <a:lstStyle/>
          <a:p>
            <a:r>
              <a:rPr lang="en-US" dirty="0" smtClean="0"/>
              <a:t>Locus</a:t>
            </a:r>
          </a:p>
          <a:p>
            <a:pPr lvl="1"/>
            <a:r>
              <a:rPr lang="en-US" dirty="0" smtClean="0"/>
              <a:t>Describes a position or region in the genome. Can refer to a single nucleotide, a gene or a whole </a:t>
            </a:r>
            <a:r>
              <a:rPr lang="en-US" dirty="0" err="1" smtClean="0"/>
              <a:t>cytoband</a:t>
            </a:r>
            <a:r>
              <a:rPr lang="en-US" dirty="0" smtClean="0"/>
              <a:t>.</a:t>
            </a:r>
          </a:p>
          <a:p>
            <a:pPr lvl="1"/>
            <a:endParaRPr lang="en-US" dirty="0" smtClean="0"/>
          </a:p>
          <a:p>
            <a:r>
              <a:rPr lang="en-US" dirty="0" smtClean="0"/>
              <a:t>Allele	</a:t>
            </a:r>
          </a:p>
          <a:p>
            <a:pPr lvl="1"/>
            <a:r>
              <a:rPr lang="en-US" dirty="0" smtClean="0"/>
              <a:t>A particular nucleotide or nucleotide sequence at a genomic locus. </a:t>
            </a:r>
            <a:endParaRPr lang="en-US" dirty="0"/>
          </a:p>
          <a:p>
            <a:pPr lvl="1"/>
            <a:endParaRPr lang="en-US" dirty="0"/>
          </a:p>
          <a:p>
            <a:r>
              <a:rPr lang="en-US" dirty="0" err="1" smtClean="0"/>
              <a:t>Cytoband</a:t>
            </a:r>
            <a:endParaRPr lang="en-US" dirty="0" smtClean="0"/>
          </a:p>
          <a:p>
            <a:pPr lvl="1"/>
            <a:r>
              <a:rPr lang="en-US" dirty="0" smtClean="0"/>
              <a:t>A </a:t>
            </a:r>
            <a:r>
              <a:rPr lang="en-US" dirty="0" err="1" smtClean="0"/>
              <a:t>subregion</a:t>
            </a:r>
            <a:r>
              <a:rPr lang="en-US" dirty="0" smtClean="0"/>
              <a:t> of a chromosome visible under a microscope after special staining</a:t>
            </a:r>
          </a:p>
          <a:p>
            <a:pPr lvl="1"/>
            <a:endParaRPr lang="en-US" dirty="0" smtClean="0"/>
          </a:p>
          <a:p>
            <a:r>
              <a:rPr lang="en-US" dirty="0" smtClean="0"/>
              <a:t>Polymorphism</a:t>
            </a:r>
          </a:p>
          <a:p>
            <a:pPr lvl="1"/>
            <a:r>
              <a:rPr lang="en-US" dirty="0" smtClean="0"/>
              <a:t>A locus in the genome with &gt; 1 allele</a:t>
            </a:r>
          </a:p>
          <a:p>
            <a:pPr lvl="1"/>
            <a:endParaRPr lang="en-US" dirty="0"/>
          </a:p>
          <a:p>
            <a:r>
              <a:rPr lang="en-US" dirty="0" smtClean="0"/>
              <a:t>Genotype</a:t>
            </a:r>
          </a:p>
          <a:p>
            <a:pPr lvl="1"/>
            <a:r>
              <a:rPr lang="en-US" dirty="0" smtClean="0"/>
              <a:t>Describes the pair of alleles carried by an individual at a genetic locus </a:t>
            </a:r>
          </a:p>
          <a:p>
            <a:endParaRPr lang="en-US" dirty="0" smtClean="0"/>
          </a:p>
          <a:p>
            <a:r>
              <a:rPr lang="en-US" dirty="0" smtClean="0"/>
              <a:t>Major / minor allele</a:t>
            </a:r>
          </a:p>
          <a:p>
            <a:pPr lvl="1"/>
            <a:r>
              <a:rPr lang="en-US" dirty="0" smtClean="0"/>
              <a:t>Determined based on frequency in the population</a:t>
            </a:r>
          </a:p>
          <a:p>
            <a:pPr lvl="1"/>
            <a:r>
              <a:rPr lang="en-US" dirty="0" smtClean="0"/>
              <a:t>AA = homozygous major allele</a:t>
            </a:r>
          </a:p>
          <a:p>
            <a:pPr lvl="1"/>
            <a:r>
              <a:rPr lang="en-US" dirty="0" err="1" smtClean="0"/>
              <a:t>Aa</a:t>
            </a:r>
            <a:r>
              <a:rPr lang="en-US" dirty="0" smtClean="0"/>
              <a:t> = heterozygous</a:t>
            </a:r>
          </a:p>
          <a:p>
            <a:pPr lvl="1"/>
            <a:r>
              <a:rPr lang="en-US" dirty="0" err="1"/>
              <a:t>a</a:t>
            </a:r>
            <a:r>
              <a:rPr lang="en-US" smtClean="0"/>
              <a:t>a</a:t>
            </a:r>
            <a:r>
              <a:rPr lang="en-US" dirty="0" smtClean="0"/>
              <a:t> = homozygous minor allele</a:t>
            </a:r>
          </a:p>
        </p:txBody>
      </p:sp>
    </p:spTree>
    <p:extLst>
      <p:ext uri="{BB962C8B-B14F-4D97-AF65-F5344CB8AC3E}">
        <p14:creationId xmlns:p14="http://schemas.microsoft.com/office/powerpoint/2010/main" val="421221068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Mixed effects models</a:t>
            </a:r>
            <a:endParaRPr lang="en-US" dirty="0"/>
          </a:p>
        </p:txBody>
      </p:sp>
      <p:sp>
        <p:nvSpPr>
          <p:cNvPr id="3" name="Content Placeholder 2"/>
          <p:cNvSpPr>
            <a:spLocks noGrp="1"/>
          </p:cNvSpPr>
          <p:nvPr>
            <p:ph idx="1"/>
          </p:nvPr>
        </p:nvSpPr>
        <p:spPr/>
        <p:txBody>
          <a:bodyPr/>
          <a:lstStyle/>
          <a:p>
            <a:r>
              <a:rPr lang="en-US" dirty="0" smtClean="0"/>
              <a:t>Instead of using PCs, include a genetic relationship matrix as a random effect in a mixed effects model</a:t>
            </a:r>
          </a:p>
          <a:p>
            <a:pPr lvl="1"/>
            <a:r>
              <a:rPr lang="en-US" dirty="0" smtClean="0"/>
              <a:t>Strategy used by GCTA software package</a:t>
            </a:r>
          </a:p>
        </p:txBody>
      </p:sp>
      <p:sp>
        <p:nvSpPr>
          <p:cNvPr id="4" name="Rectangle 3"/>
          <p:cNvSpPr/>
          <p:nvPr/>
        </p:nvSpPr>
        <p:spPr>
          <a:xfrm>
            <a:off x="1378782" y="3619856"/>
            <a:ext cx="5349750" cy="369332"/>
          </a:xfrm>
          <a:prstGeom prst="rect">
            <a:avLst/>
          </a:prstGeom>
        </p:spPr>
        <p:txBody>
          <a:bodyPr wrap="square">
            <a:spAutoFit/>
          </a:bodyPr>
          <a:lstStyle/>
          <a:p>
            <a:r>
              <a:rPr lang="en-US" dirty="0" smtClean="0"/>
              <a:t>http://</a:t>
            </a:r>
            <a:r>
              <a:rPr lang="en-US" dirty="0" err="1" smtClean="0"/>
              <a:t>www.complextraitgenomics.com</a:t>
            </a:r>
            <a:r>
              <a:rPr lang="en-US" dirty="0" smtClean="0"/>
              <a:t>/software/</a:t>
            </a:r>
            <a:r>
              <a:rPr lang="en-US" dirty="0" err="1" smtClean="0"/>
              <a:t>gcta</a:t>
            </a:r>
            <a:r>
              <a:rPr lang="en-US" dirty="0" smtClean="0"/>
              <a:t>/</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050261481"/>
              </p:ext>
            </p:extLst>
          </p:nvPr>
        </p:nvGraphicFramePr>
        <p:xfrm>
          <a:off x="2827338" y="4390584"/>
          <a:ext cx="3170237" cy="714375"/>
        </p:xfrm>
        <a:graphic>
          <a:graphicData uri="http://schemas.openxmlformats.org/presentationml/2006/ole">
            <mc:AlternateContent xmlns:mc="http://schemas.openxmlformats.org/markup-compatibility/2006">
              <mc:Choice xmlns:v="urn:schemas-microsoft-com:vml" Requires="v">
                <p:oleObj spid="_x0000_s26635" name="Equation" r:id="rId3" imgW="901700" imgH="203200" progId="Equation.3">
                  <p:embed/>
                </p:oleObj>
              </mc:Choice>
              <mc:Fallback>
                <p:oleObj name="Equation" r:id="rId3" imgW="901700" imgH="203200" progId="Equation.3">
                  <p:embed/>
                  <p:pic>
                    <p:nvPicPr>
                      <p:cNvPr id="0" name=""/>
                      <p:cNvPicPr/>
                      <p:nvPr/>
                    </p:nvPicPr>
                    <p:blipFill>
                      <a:blip r:embed="rId4"/>
                      <a:stretch>
                        <a:fillRect/>
                      </a:stretch>
                    </p:blipFill>
                    <p:spPr>
                      <a:xfrm>
                        <a:off x="2827338" y="4390584"/>
                        <a:ext cx="3170237" cy="7143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04128021"/>
              </p:ext>
            </p:extLst>
          </p:nvPr>
        </p:nvGraphicFramePr>
        <p:xfrm>
          <a:off x="2827338" y="5297120"/>
          <a:ext cx="3170237" cy="892175"/>
        </p:xfrm>
        <a:graphic>
          <a:graphicData uri="http://schemas.openxmlformats.org/presentationml/2006/ole">
            <mc:AlternateContent xmlns:mc="http://schemas.openxmlformats.org/markup-compatibility/2006">
              <mc:Choice xmlns:v="urn:schemas-microsoft-com:vml" Requires="v">
                <p:oleObj spid="_x0000_s26636" name="Equation" r:id="rId5" imgW="901700" imgH="254000" progId="Equation.3">
                  <p:embed/>
                </p:oleObj>
              </mc:Choice>
              <mc:Fallback>
                <p:oleObj name="Equation" r:id="rId5" imgW="901700" imgH="254000" progId="Equation.3">
                  <p:embed/>
                  <p:pic>
                    <p:nvPicPr>
                      <p:cNvPr id="0" name=""/>
                      <p:cNvPicPr/>
                      <p:nvPr/>
                    </p:nvPicPr>
                    <p:blipFill>
                      <a:blip r:embed="rId6"/>
                      <a:stretch>
                        <a:fillRect/>
                      </a:stretch>
                    </p:blipFill>
                    <p:spPr>
                      <a:xfrm>
                        <a:off x="2827338" y="5297120"/>
                        <a:ext cx="3170237" cy="892175"/>
                      </a:xfrm>
                      <a:prstGeom prst="rect">
                        <a:avLst/>
                      </a:prstGeom>
                    </p:spPr>
                  </p:pic>
                </p:oleObj>
              </mc:Fallback>
            </mc:AlternateContent>
          </a:graphicData>
        </a:graphic>
      </p:graphicFrame>
      <p:sp>
        <p:nvSpPr>
          <p:cNvPr id="8" name="TextBox 7"/>
          <p:cNvSpPr txBox="1"/>
          <p:nvPr/>
        </p:nvSpPr>
        <p:spPr>
          <a:xfrm>
            <a:off x="2196034" y="6282683"/>
            <a:ext cx="4532498" cy="369332"/>
          </a:xfrm>
          <a:prstGeom prst="rect">
            <a:avLst/>
          </a:prstGeom>
          <a:noFill/>
        </p:spPr>
        <p:txBody>
          <a:bodyPr wrap="none" rtlCol="0">
            <a:spAutoFit/>
          </a:bodyPr>
          <a:lstStyle/>
          <a:p>
            <a:r>
              <a:rPr lang="en-US" dirty="0" smtClean="0"/>
              <a:t>And A is the genetic relationship matrix (GRM)</a:t>
            </a:r>
            <a:endParaRPr lang="en-US" dirty="0"/>
          </a:p>
        </p:txBody>
      </p:sp>
    </p:spTree>
    <p:extLst>
      <p:ext uri="{BB962C8B-B14F-4D97-AF65-F5344CB8AC3E}">
        <p14:creationId xmlns:p14="http://schemas.microsoft.com/office/powerpoint/2010/main" val="371822225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430"/>
            <a:ext cx="8229600" cy="1143000"/>
          </a:xfrm>
        </p:spPr>
        <p:txBody>
          <a:bodyPr/>
          <a:lstStyle/>
          <a:p>
            <a:r>
              <a:rPr lang="en-US" dirty="0" smtClean="0"/>
              <a:t>Exercises</a:t>
            </a:r>
            <a:endParaRPr lang="en-US" dirty="0"/>
          </a:p>
        </p:txBody>
      </p:sp>
      <p:sp>
        <p:nvSpPr>
          <p:cNvPr id="3" name="Content Placeholder 2"/>
          <p:cNvSpPr>
            <a:spLocks noGrp="1"/>
          </p:cNvSpPr>
          <p:nvPr>
            <p:ph idx="1"/>
          </p:nvPr>
        </p:nvSpPr>
        <p:spPr>
          <a:xfrm>
            <a:off x="154799" y="831501"/>
            <a:ext cx="8989201" cy="5760040"/>
          </a:xfrm>
        </p:spPr>
        <p:txBody>
          <a:bodyPr>
            <a:normAutofit fontScale="92500"/>
          </a:bodyPr>
          <a:lstStyle/>
          <a:p>
            <a:pPr marL="514350" indent="-514350">
              <a:buFont typeface="+mj-lt"/>
              <a:buAutoNum type="arabicPeriod"/>
            </a:pPr>
            <a:r>
              <a:rPr lang="en-US" dirty="0" smtClean="0"/>
              <a:t>FST Measures of population divergence</a:t>
            </a:r>
          </a:p>
          <a:p>
            <a:pPr marL="514350" indent="-514350">
              <a:buFont typeface="+mj-lt"/>
              <a:buAutoNum type="arabicPeriod"/>
            </a:pPr>
            <a:endParaRPr lang="en-US" dirty="0"/>
          </a:p>
          <a:p>
            <a:pPr marL="514350" indent="-514350">
              <a:buFont typeface="+mj-lt"/>
              <a:buAutoNum type="arabicPeriod"/>
            </a:pPr>
            <a:r>
              <a:rPr lang="en-US" dirty="0" smtClean="0"/>
              <a:t>Case-Control Association Study </a:t>
            </a:r>
            <a:r>
              <a:rPr lang="en-US" dirty="0" err="1" smtClean="0"/>
              <a:t>Excercise</a:t>
            </a:r>
            <a:endParaRPr lang="en-US" dirty="0" smtClean="0"/>
          </a:p>
          <a:p>
            <a:pPr marL="0" indent="0">
              <a:buNone/>
            </a:pPr>
            <a:endParaRPr lang="en-US" dirty="0" smtClean="0"/>
          </a:p>
          <a:p>
            <a:pPr marL="514350" indent="-514350">
              <a:buFont typeface="+mj-lt"/>
              <a:buAutoNum type="arabicPeriod"/>
            </a:pPr>
            <a:r>
              <a:rPr lang="en-US" dirty="0" smtClean="0"/>
              <a:t>Quantitative Association Study Exercise</a:t>
            </a:r>
          </a:p>
          <a:p>
            <a:pPr marL="514350" indent="-514350">
              <a:buFont typeface="+mj-lt"/>
              <a:buAutoNum type="arabicPeriod"/>
            </a:pPr>
            <a:endParaRPr lang="en-US" dirty="0" smtClean="0"/>
          </a:p>
          <a:p>
            <a:pPr marL="514350" indent="-514350">
              <a:buFont typeface="+mj-lt"/>
              <a:buAutoNum type="arabicPeriod"/>
            </a:pPr>
            <a:r>
              <a:rPr lang="en-US" dirty="0" smtClean="0"/>
              <a:t>Plink </a:t>
            </a:r>
            <a:r>
              <a:rPr lang="en-US" dirty="0" smtClean="0"/>
              <a:t>Tutorial</a:t>
            </a:r>
          </a:p>
          <a:p>
            <a:pPr marL="400050" lvl="1" indent="0">
              <a:buNone/>
            </a:pPr>
            <a:r>
              <a:rPr lang="en-US" dirty="0" smtClean="0">
                <a:hlinkClick r:id="rId3"/>
              </a:rPr>
              <a:t>http://pngu.mgh.harvard.edu/~purcell/plink/tutorial.shtml</a:t>
            </a:r>
            <a:endParaRPr lang="en-US" dirty="0" smtClean="0"/>
          </a:p>
          <a:p>
            <a:pPr marL="400050" lvl="1" indent="0">
              <a:buNone/>
            </a:pPr>
            <a:endParaRPr lang="en-US" dirty="0"/>
          </a:p>
          <a:p>
            <a:pPr marL="400050" lvl="1" indent="0">
              <a:buNone/>
            </a:pPr>
            <a:r>
              <a:rPr lang="en-US" dirty="0" smtClean="0"/>
              <a:t>Tutorial deals with general plink functionality as well as dealing with </a:t>
            </a:r>
            <a:r>
              <a:rPr lang="en-US" dirty="0" smtClean="0"/>
              <a:t>population </a:t>
            </a:r>
            <a:r>
              <a:rPr lang="en-US" dirty="0" smtClean="0"/>
              <a:t>substructure</a:t>
            </a:r>
            <a:endParaRPr lang="en-US" dirty="0"/>
          </a:p>
        </p:txBody>
      </p:sp>
    </p:spTree>
    <p:extLst>
      <p:ext uri="{BB962C8B-B14F-4D97-AF65-F5344CB8AC3E}">
        <p14:creationId xmlns:p14="http://schemas.microsoft.com/office/powerpoint/2010/main" val="14774898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Genetic diversity within populations</a:t>
            </a:r>
            <a:endParaRPr lang="en-US" dirty="0"/>
          </a:p>
        </p:txBody>
      </p:sp>
      <p:sp>
        <p:nvSpPr>
          <p:cNvPr id="3" name="Content Placeholder 2"/>
          <p:cNvSpPr>
            <a:spLocks noGrp="1"/>
          </p:cNvSpPr>
          <p:nvPr>
            <p:ph idx="1"/>
          </p:nvPr>
        </p:nvSpPr>
        <p:spPr>
          <a:xfrm>
            <a:off x="457199" y="1600200"/>
            <a:ext cx="7670801" cy="4969164"/>
          </a:xfrm>
        </p:spPr>
        <p:txBody>
          <a:bodyPr>
            <a:normAutofit fontScale="92500" lnSpcReduction="10000"/>
          </a:bodyPr>
          <a:lstStyle/>
          <a:p>
            <a:r>
              <a:rPr lang="en-US" dirty="0" smtClean="0"/>
              <a:t>Number of polymorphic loci</a:t>
            </a:r>
          </a:p>
          <a:p>
            <a:r>
              <a:rPr lang="en-US" dirty="0" smtClean="0"/>
              <a:t>Number of alleles at a given locus (can be &gt; 2)</a:t>
            </a:r>
          </a:p>
          <a:p>
            <a:r>
              <a:rPr lang="en-US" dirty="0" err="1" smtClean="0"/>
              <a:t>Heterozygosity</a:t>
            </a:r>
            <a:r>
              <a:rPr lang="en-US" dirty="0" smtClean="0"/>
              <a:t> at a locus</a:t>
            </a:r>
          </a:p>
          <a:p>
            <a:pPr lvl="1"/>
            <a:r>
              <a:rPr lang="en-US" dirty="0" smtClean="0"/>
              <a:t>Number of individuals with one copy of the minor allele</a:t>
            </a:r>
          </a:p>
          <a:p>
            <a:endParaRPr lang="en-US" dirty="0" smtClean="0"/>
          </a:p>
          <a:p>
            <a:r>
              <a:rPr lang="en-US" dirty="0" smtClean="0"/>
              <a:t>Theta:</a:t>
            </a:r>
          </a:p>
          <a:p>
            <a:pPr lvl="1"/>
            <a:r>
              <a:rPr lang="en-US" dirty="0" smtClean="0"/>
              <a:t>Estimates the population mutation rate</a:t>
            </a:r>
          </a:p>
          <a:p>
            <a:pPr lvl="1"/>
            <a:r>
              <a:rPr lang="en-US" dirty="0" smtClean="0"/>
              <a:t>N</a:t>
            </a:r>
            <a:r>
              <a:rPr lang="en-US" baseline="-25000" dirty="0" smtClean="0"/>
              <a:t>e</a:t>
            </a:r>
            <a:r>
              <a:rPr lang="en-US" dirty="0" smtClean="0"/>
              <a:t> represents “effective population size”</a:t>
            </a:r>
          </a:p>
          <a:p>
            <a:pPr lvl="1"/>
            <a:r>
              <a:rPr lang="en-US" dirty="0" smtClean="0"/>
              <a:t>μ = mutation rate</a:t>
            </a:r>
          </a:p>
          <a:p>
            <a:pPr lvl="2"/>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93656052"/>
              </p:ext>
            </p:extLst>
          </p:nvPr>
        </p:nvGraphicFramePr>
        <p:xfrm>
          <a:off x="2462169" y="4362864"/>
          <a:ext cx="2090594" cy="710720"/>
        </p:xfrm>
        <a:graphic>
          <a:graphicData uri="http://schemas.openxmlformats.org/presentationml/2006/ole">
            <mc:AlternateContent xmlns:mc="http://schemas.openxmlformats.org/markup-compatibility/2006">
              <mc:Choice xmlns:v="urn:schemas-microsoft-com:vml" Requires="v">
                <p:oleObj spid="_x0000_s1178" name="Equation" r:id="rId4" imgW="635000" imgH="215900" progId="Equation.3">
                  <p:embed/>
                </p:oleObj>
              </mc:Choice>
              <mc:Fallback>
                <p:oleObj name="Equation" r:id="rId4" imgW="635000" imgH="215900" progId="Equation.3">
                  <p:embed/>
                  <p:pic>
                    <p:nvPicPr>
                      <p:cNvPr id="0" name=""/>
                      <p:cNvPicPr/>
                      <p:nvPr/>
                    </p:nvPicPr>
                    <p:blipFill>
                      <a:blip r:embed="rId5"/>
                      <a:stretch>
                        <a:fillRect/>
                      </a:stretch>
                    </p:blipFill>
                    <p:spPr>
                      <a:xfrm>
                        <a:off x="2462169" y="4362864"/>
                        <a:ext cx="2090594" cy="710720"/>
                      </a:xfrm>
                      <a:prstGeom prst="rect">
                        <a:avLst/>
                      </a:prstGeom>
                    </p:spPr>
                  </p:pic>
                </p:oleObj>
              </mc:Fallback>
            </mc:AlternateContent>
          </a:graphicData>
        </a:graphic>
      </p:graphicFrame>
      <p:sp>
        <p:nvSpPr>
          <p:cNvPr id="5" name="Rectangle 4"/>
          <p:cNvSpPr/>
          <p:nvPr/>
        </p:nvSpPr>
        <p:spPr>
          <a:xfrm>
            <a:off x="6556540" y="56444"/>
            <a:ext cx="2525889" cy="6731000"/>
          </a:xfrm>
          <a:prstGeom prst="rect">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u="sng" dirty="0" smtClean="0"/>
              <a:t>Effective Population Size:</a:t>
            </a:r>
          </a:p>
          <a:p>
            <a:pPr marL="342900" indent="-342900">
              <a:buFont typeface="+mj-lt"/>
              <a:buAutoNum type="arabicPeriod"/>
            </a:pPr>
            <a:r>
              <a:rPr lang="en-US" dirty="0" smtClean="0"/>
              <a:t>There are equal numbers of males and females, all of whom are able to reproduce.</a:t>
            </a:r>
          </a:p>
          <a:p>
            <a:pPr marL="342900" indent="-342900">
              <a:buFont typeface="+mj-lt"/>
              <a:buAutoNum type="arabicPeriod"/>
            </a:pPr>
            <a:r>
              <a:rPr lang="en-US" dirty="0" smtClean="0"/>
              <a:t>All individuals are equally likely to produce offspring, and the number of offspring that each produces varies no more than expected by chance.</a:t>
            </a:r>
          </a:p>
          <a:p>
            <a:pPr marL="342900" indent="-342900">
              <a:buFont typeface="+mj-lt"/>
              <a:buAutoNum type="arabicPeriod"/>
            </a:pPr>
            <a:r>
              <a:rPr lang="en-US" dirty="0" smtClean="0"/>
              <a:t>Mating is random.</a:t>
            </a:r>
          </a:p>
          <a:p>
            <a:pPr marL="342900" indent="-342900">
              <a:buFont typeface="+mj-lt"/>
              <a:buAutoNum type="arabicPeriod"/>
            </a:pPr>
            <a:r>
              <a:rPr lang="en-US" dirty="0" smtClean="0"/>
              <a:t>The number of breeding individuals is constant from one generation to the next.</a:t>
            </a:r>
          </a:p>
          <a:p>
            <a:pPr marL="342900" indent="-342900">
              <a:buFont typeface="+mj-lt"/>
              <a:buAutoNum type="arabicPeriod"/>
            </a:pPr>
            <a:endParaRPr lang="en-US" dirty="0" smtClean="0"/>
          </a:p>
          <a:p>
            <a:r>
              <a:rPr lang="en-US" sz="1400" dirty="0" smtClean="0"/>
              <a:t>http://</a:t>
            </a:r>
            <a:r>
              <a:rPr lang="en-US" sz="1400" dirty="0" err="1" smtClean="0"/>
              <a:t>www.nature.com</a:t>
            </a:r>
            <a:r>
              <a:rPr lang="en-US" sz="1400" dirty="0" smtClean="0"/>
              <a:t>/</a:t>
            </a:r>
            <a:r>
              <a:rPr lang="en-US" sz="1400" dirty="0" err="1" smtClean="0"/>
              <a:t>scitable</a:t>
            </a:r>
            <a:r>
              <a:rPr lang="en-US" sz="1400" dirty="0" smtClean="0"/>
              <a:t>/</a:t>
            </a:r>
            <a:r>
              <a:rPr lang="en-US" sz="1400" dirty="0" err="1" smtClean="0"/>
              <a:t>topicpage</a:t>
            </a:r>
            <a:r>
              <a:rPr lang="en-US" sz="1400" dirty="0" smtClean="0"/>
              <a:t>/Genetic-Drift-and-Effective-Population-Size-772523</a:t>
            </a:r>
            <a:endParaRPr lang="en-US" sz="1400" dirty="0"/>
          </a:p>
        </p:txBody>
      </p:sp>
    </p:spTree>
    <p:extLst>
      <p:ext uri="{BB962C8B-B14F-4D97-AF65-F5344CB8AC3E}">
        <p14:creationId xmlns:p14="http://schemas.microsoft.com/office/powerpoint/2010/main" val="1318479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Genetic diversity among populations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Differences in genotype and allele frequencies between populations</a:t>
            </a:r>
          </a:p>
          <a:p>
            <a:endParaRPr lang="en-US" dirty="0"/>
          </a:p>
          <a:p>
            <a:r>
              <a:rPr lang="en-US" dirty="0" smtClean="0"/>
              <a:t>Example metrics</a:t>
            </a:r>
          </a:p>
          <a:p>
            <a:pPr lvl="1"/>
            <a:r>
              <a:rPr lang="en-US" dirty="0" err="1" smtClean="0"/>
              <a:t>F</a:t>
            </a:r>
            <a:r>
              <a:rPr lang="en-US" baseline="-25000" dirty="0" err="1" smtClean="0"/>
              <a:t>st</a:t>
            </a:r>
            <a:r>
              <a:rPr lang="en-US" dirty="0" smtClean="0"/>
              <a:t> – describes the amount of genetic variance due to population substructure</a:t>
            </a:r>
          </a:p>
          <a:p>
            <a:pPr lvl="1"/>
            <a:r>
              <a:rPr lang="en-US" dirty="0" smtClean="0"/>
              <a:t>Genetic Distance – measures divergence of species or subpopulations. A small genetic distance means a recent common ancestor</a:t>
            </a:r>
          </a:p>
          <a:p>
            <a:pPr lvl="1"/>
            <a:r>
              <a:rPr lang="en-US" dirty="0" smtClean="0"/>
              <a:t>Sequence divergence – proportion of nucleotide sites that differ between two subpopulations or species</a:t>
            </a:r>
            <a:endParaRPr lang="en-US" dirty="0"/>
          </a:p>
        </p:txBody>
      </p:sp>
    </p:spTree>
    <p:extLst>
      <p:ext uri="{BB962C8B-B14F-4D97-AF65-F5344CB8AC3E}">
        <p14:creationId xmlns:p14="http://schemas.microsoft.com/office/powerpoint/2010/main" val="244285812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Evolutionary processes that influence genetic diversity</a:t>
            </a:r>
            <a:endParaRPr lang="en-US" dirty="0"/>
          </a:p>
        </p:txBody>
      </p:sp>
      <p:sp>
        <p:nvSpPr>
          <p:cNvPr id="3" name="Content Placeholder 2"/>
          <p:cNvSpPr>
            <a:spLocks noGrp="1"/>
          </p:cNvSpPr>
          <p:nvPr>
            <p:ph idx="1"/>
          </p:nvPr>
        </p:nvSpPr>
        <p:spPr>
          <a:xfrm>
            <a:off x="457200" y="2050455"/>
            <a:ext cx="8229600" cy="4525963"/>
          </a:xfrm>
        </p:spPr>
        <p:txBody>
          <a:bodyPr>
            <a:normAutofit fontScale="70000" lnSpcReduction="20000"/>
          </a:bodyPr>
          <a:lstStyle/>
          <a:p>
            <a:r>
              <a:rPr lang="en-US" dirty="0" smtClean="0"/>
              <a:t>Genetic </a:t>
            </a:r>
            <a:r>
              <a:rPr lang="en-US" dirty="0"/>
              <a:t>Drift – random change in allele frequencies in a population from generation to generation due to finite population size. </a:t>
            </a:r>
            <a:endParaRPr lang="en-US" dirty="0" smtClean="0"/>
          </a:p>
          <a:p>
            <a:endParaRPr lang="en-US" dirty="0" smtClean="0">
              <a:effectLst/>
            </a:endParaRPr>
          </a:p>
          <a:p>
            <a:r>
              <a:rPr lang="en-US" dirty="0" smtClean="0"/>
              <a:t>Mutation </a:t>
            </a:r>
            <a:r>
              <a:rPr lang="en-US" dirty="0"/>
              <a:t>– an error in the replication of DNA that causes a structural change in a gene. Only source of new genetic variation in populations (sex cells only). </a:t>
            </a:r>
            <a:endParaRPr lang="en-US" dirty="0" smtClean="0"/>
          </a:p>
          <a:p>
            <a:endParaRPr lang="en-US" dirty="0" smtClean="0">
              <a:effectLst/>
            </a:endParaRPr>
          </a:p>
          <a:p>
            <a:r>
              <a:rPr lang="en-US" dirty="0" smtClean="0"/>
              <a:t>Gene </a:t>
            </a:r>
            <a:r>
              <a:rPr lang="en-US" dirty="0"/>
              <a:t>Flow – exchange of genetic information among population via migration of individuals. </a:t>
            </a:r>
            <a:endParaRPr lang="en-US" dirty="0" smtClean="0"/>
          </a:p>
          <a:p>
            <a:endParaRPr lang="en-US" dirty="0" smtClean="0">
              <a:effectLst/>
            </a:endParaRPr>
          </a:p>
          <a:p>
            <a:r>
              <a:rPr lang="en-US" dirty="0" smtClean="0"/>
              <a:t>Natural </a:t>
            </a:r>
            <a:r>
              <a:rPr lang="en-US" dirty="0"/>
              <a:t>Selection – differential contribution of genotypes to the next generation due to differences in survival and reproduction. </a:t>
            </a:r>
            <a:endParaRPr lang="en-US" dirty="0" smtClean="0">
              <a:effectLst/>
            </a:endParaRPr>
          </a:p>
          <a:p>
            <a:endParaRPr lang="en-US" dirty="0"/>
          </a:p>
        </p:txBody>
      </p:sp>
    </p:spTree>
    <p:extLst>
      <p:ext uri="{BB962C8B-B14F-4D97-AF65-F5344CB8AC3E}">
        <p14:creationId xmlns:p14="http://schemas.microsoft.com/office/powerpoint/2010/main" val="33137290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10668</TotalTime>
  <Words>2904</Words>
  <Application>Microsoft Macintosh PowerPoint</Application>
  <PresentationFormat>On-screen Show (4:3)</PresentationFormat>
  <Paragraphs>677</Paragraphs>
  <Slides>61</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3" baseType="lpstr">
      <vt:lpstr>Office Theme</vt:lpstr>
      <vt:lpstr>Equation</vt:lpstr>
      <vt:lpstr>Module 9: Association Studies</vt:lpstr>
      <vt:lpstr>Questions?</vt:lpstr>
      <vt:lpstr>Outline</vt:lpstr>
      <vt:lpstr>Population Genetics Primer</vt:lpstr>
      <vt:lpstr>Genetic diversity</vt:lpstr>
      <vt:lpstr>Definitions</vt:lpstr>
      <vt:lpstr>Genetic diversity within populations</vt:lpstr>
      <vt:lpstr>Genetic diversity among populations</vt:lpstr>
      <vt:lpstr>Evolutionary processes that influence genetic diversity</vt:lpstr>
      <vt:lpstr>Observed allele frequencies</vt:lpstr>
      <vt:lpstr>Expected allele frequencies</vt:lpstr>
      <vt:lpstr>Expected allele frequencies</vt:lpstr>
      <vt:lpstr>Hardy Weinberg Equilibrium</vt:lpstr>
      <vt:lpstr>Genetic Linkage</vt:lpstr>
      <vt:lpstr>Linkage &amp; Linkage Disequilibrium</vt:lpstr>
      <vt:lpstr>Measures of Linkage Disequilibrium</vt:lpstr>
      <vt:lpstr>Example</vt:lpstr>
      <vt:lpstr>Visualizing LD</vt:lpstr>
      <vt:lpstr>HapMap Project</vt:lpstr>
      <vt:lpstr>HapMap Project</vt:lpstr>
      <vt:lpstr>Genome-wide association studies</vt:lpstr>
      <vt:lpstr>Measuring genotypes</vt:lpstr>
      <vt:lpstr>Signal Intensity (cluster) Plots</vt:lpstr>
      <vt:lpstr>Methods for detecting association</vt:lpstr>
      <vt:lpstr>Estimating power to detect an association</vt:lpstr>
      <vt:lpstr>PowerPoint Presentation</vt:lpstr>
      <vt:lpstr>Case-Control association testing</vt:lpstr>
      <vt:lpstr>Case-Control: Commonly used tests</vt:lpstr>
      <vt:lpstr>Pearson’s χ2  </vt:lpstr>
      <vt:lpstr>Fisher’s Exact Test</vt:lpstr>
      <vt:lpstr>Logistic Regression</vt:lpstr>
      <vt:lpstr>QTL association testing</vt:lpstr>
      <vt:lpstr>Linear Regression</vt:lpstr>
      <vt:lpstr>ANOVA</vt:lpstr>
      <vt:lpstr>Linear regression vs ANOVA</vt:lpstr>
      <vt:lpstr>Basic ANOVA Models</vt:lpstr>
      <vt:lpstr>Evaluating Association Results</vt:lpstr>
      <vt:lpstr>QQ plots</vt:lpstr>
      <vt:lpstr>Manhattan Plots</vt:lpstr>
      <vt:lpstr>Locuszoom</vt:lpstr>
      <vt:lpstr>Break</vt:lpstr>
      <vt:lpstr>Other considerations for GWAS</vt:lpstr>
      <vt:lpstr>Disease models</vt:lpstr>
      <vt:lpstr>Linear Regression: Additive Model</vt:lpstr>
      <vt:lpstr>PowerPoint Presentation</vt:lpstr>
      <vt:lpstr>PowerPoint Presentation</vt:lpstr>
      <vt:lpstr>PowerPoint Presentation</vt:lpstr>
      <vt:lpstr>Complicating factors</vt:lpstr>
      <vt:lpstr>Environment</vt:lpstr>
      <vt:lpstr>Epistasis</vt:lpstr>
      <vt:lpstr>Odds Ratios</vt:lpstr>
      <vt:lpstr>Odds Ratios by Allele Counting</vt:lpstr>
      <vt:lpstr>Odds Ratios for Genotypes</vt:lpstr>
      <vt:lpstr>Tools for association testing</vt:lpstr>
      <vt:lpstr>Population substructure</vt:lpstr>
      <vt:lpstr>Incomplete Genealogies</vt:lpstr>
      <vt:lpstr>Measures of Relatedness</vt:lpstr>
      <vt:lpstr>Controlling for population substructure</vt:lpstr>
      <vt:lpstr>Principal component analysis</vt:lpstr>
      <vt:lpstr>Mixed effects models</vt:lpstr>
      <vt:lpstr>Exercises</vt:lpstr>
    </vt:vector>
  </TitlesOfParts>
  <Company>Ideker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Wide Association Studies</dc:title>
  <dc:creator>hc</dc:creator>
  <cp:lastModifiedBy>Laptop</cp:lastModifiedBy>
  <cp:revision>181</cp:revision>
  <dcterms:created xsi:type="dcterms:W3CDTF">2015-03-01T16:59:54Z</dcterms:created>
  <dcterms:modified xsi:type="dcterms:W3CDTF">2016-03-01T21:29:18Z</dcterms:modified>
</cp:coreProperties>
</file>